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00" r:id="rId2"/>
    <p:sldId id="351" r:id="rId3"/>
    <p:sldId id="352" r:id="rId4"/>
    <p:sldId id="306" r:id="rId5"/>
    <p:sldId id="353" r:id="rId6"/>
    <p:sldId id="354" r:id="rId7"/>
    <p:sldId id="301" r:id="rId8"/>
    <p:sldId id="302" r:id="rId9"/>
    <p:sldId id="303" r:id="rId10"/>
    <p:sldId id="304" r:id="rId11"/>
    <p:sldId id="355" r:id="rId12"/>
    <p:sldId id="356" r:id="rId13"/>
    <p:sldId id="305" r:id="rId14"/>
    <p:sldId id="35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8963"/>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04" autoAdjust="0"/>
    <p:restoredTop sz="76087"/>
  </p:normalViewPr>
  <p:slideViewPr>
    <p:cSldViewPr>
      <p:cViewPr varScale="1">
        <p:scale>
          <a:sx n="60" d="100"/>
          <a:sy n="60" d="100"/>
        </p:scale>
        <p:origin x="15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8843B-C196-4A44-8B92-58E240D31012}" type="datetimeFigureOut">
              <a:rPr lang="en-US" smtClean="0"/>
              <a:t>4/7/19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C180B-BB14-42F9-8F8A-98153BC347B7}" type="slidenum">
              <a:rPr lang="en-US" smtClean="0"/>
              <a:t>‹#›</a:t>
            </a:fld>
            <a:endParaRPr lang="en-US"/>
          </a:p>
        </p:txBody>
      </p:sp>
    </p:spTree>
    <p:extLst>
      <p:ext uri="{BB962C8B-B14F-4D97-AF65-F5344CB8AC3E}">
        <p14:creationId xmlns:p14="http://schemas.microsoft.com/office/powerpoint/2010/main" val="263674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AD33D33-107F-48A6-8E80-929446328B33}" type="slidenum">
              <a:rPr kumimoji="0" lang="en-US" altLang="en-US" smtClean="0"/>
              <a:pPr>
                <a:spcBef>
                  <a:spcPct val="0"/>
                </a:spcBef>
              </a:pPr>
              <a:t>1</a:t>
            </a:fld>
            <a:endParaRPr kumimoji="0"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4473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9C180B-BB14-42F9-8F8A-98153BC347B7}" type="slidenum">
              <a:rPr lang="en-US" smtClean="0"/>
              <a:t>10</a:t>
            </a:fld>
            <a:endParaRPr lang="en-US"/>
          </a:p>
        </p:txBody>
      </p:sp>
    </p:spTree>
    <p:extLst>
      <p:ext uri="{BB962C8B-B14F-4D97-AF65-F5344CB8AC3E}">
        <p14:creationId xmlns:p14="http://schemas.microsoft.com/office/powerpoint/2010/main" val="2742115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B3EBC7-FC74-4449-A679-9E785CE608E6}" type="slidenum">
              <a:rPr kumimoji="0" lang="en-US" altLang="en-US" smtClean="0"/>
              <a:pPr>
                <a:spcBef>
                  <a:spcPct val="0"/>
                </a:spcBef>
              </a:pPr>
              <a:t>11</a:t>
            </a:fld>
            <a:endParaRPr kumimoji="0"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a:t>
            </a:r>
          </a:p>
        </p:txBody>
      </p:sp>
    </p:spTree>
    <p:extLst>
      <p:ext uri="{BB962C8B-B14F-4D97-AF65-F5344CB8AC3E}">
        <p14:creationId xmlns:p14="http://schemas.microsoft.com/office/powerpoint/2010/main" val="2471721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B3EBC7-FC74-4449-A679-9E785CE608E6}" type="slidenum">
              <a:rPr kumimoji="0" lang="en-US" altLang="en-US" smtClean="0"/>
              <a:pPr>
                <a:spcBef>
                  <a:spcPct val="0"/>
                </a:spcBef>
              </a:pPr>
              <a:t>12</a:t>
            </a:fld>
            <a:endParaRPr kumimoji="0"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It is preferred to use member initialization lists over assignment inside the body of the constructor because it allows the compiler to generate more efficient code in certain situations.  It is good practice to list the members in the same order that they are declared in the class.</a:t>
            </a:r>
          </a:p>
          <a:p>
            <a:pPr eaLnBrk="1" hangingPunct="1"/>
            <a:endParaRPr lang="en-US" altLang="en-US" dirty="0">
              <a:latin typeface="Times New Roman" panose="02020603050405020304" pitchFamily="18" charset="0"/>
            </a:endParaRPr>
          </a:p>
          <a:p>
            <a:pPr eaLnBrk="1" hangingPunct="1"/>
            <a:r>
              <a:rPr lang="en-US" altLang="en-US" dirty="0">
                <a:latin typeface="Times New Roman" panose="02020603050405020304" pitchFamily="18" charset="0"/>
              </a:rPr>
              <a:t>Notice the occurrence of   name(name)   in the initialization list of the Person constructor.  The compiler is able to determine that the first occurrence of name refers to the member variable and that the second occurrence refers to the parameter.</a:t>
            </a:r>
          </a:p>
        </p:txBody>
      </p:sp>
    </p:spTree>
    <p:extLst>
      <p:ext uri="{BB962C8B-B14F-4D97-AF65-F5344CB8AC3E}">
        <p14:creationId xmlns:p14="http://schemas.microsoft.com/office/powerpoint/2010/main" val="250067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C180B-BB14-42F9-8F8A-98153BC347B7}" type="slidenum">
              <a:rPr lang="en-US" smtClean="0"/>
              <a:t>13</a:t>
            </a:fld>
            <a:endParaRPr lang="en-US"/>
          </a:p>
        </p:txBody>
      </p:sp>
    </p:spTree>
    <p:extLst>
      <p:ext uri="{BB962C8B-B14F-4D97-AF65-F5344CB8AC3E}">
        <p14:creationId xmlns:p14="http://schemas.microsoft.com/office/powerpoint/2010/main" val="3309786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B3EBC7-FC74-4449-A679-9E785CE608E6}" type="slidenum">
              <a:rPr kumimoji="0" lang="en-US" altLang="en-US" smtClean="0"/>
              <a:pPr>
                <a:spcBef>
                  <a:spcPct val="0"/>
                </a:spcBef>
              </a:pPr>
              <a:t>14</a:t>
            </a:fld>
            <a:endParaRPr kumimoji="0"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Because many people will ”have” the same country, the has-a relationship between Person and Country should not be implemented by embedding an instance of the Country class inside every Person object; this would result in unnecessary duplication of data and waste memory.</a:t>
            </a:r>
          </a:p>
          <a:p>
            <a:pPr eaLnBrk="1" hangingPunct="1"/>
            <a:endParaRPr lang="en-US" altLang="en-US" dirty="0">
              <a:latin typeface="Times New Roman" panose="02020603050405020304" pitchFamily="18" charset="0"/>
            </a:endParaRPr>
          </a:p>
          <a:p>
            <a:pPr eaLnBrk="1" hangingPunct="1"/>
            <a:r>
              <a:rPr lang="en-US" altLang="en-US" dirty="0">
                <a:latin typeface="Times New Roman" panose="02020603050405020304" pitchFamily="18" charset="0"/>
              </a:rPr>
              <a:t>Also, if Country had any changes in any of its data, many Person objects may need to be updated to reflect those changes.  </a:t>
            </a:r>
          </a:p>
          <a:p>
            <a:pPr eaLnBrk="1" hangingPunct="1"/>
            <a:endParaRPr lang="en-US" altLang="en-US" dirty="0">
              <a:latin typeface="Times New Roman" panose="02020603050405020304" pitchFamily="18" charset="0"/>
            </a:endParaRPr>
          </a:p>
          <a:p>
            <a:pPr eaLnBrk="1" hangingPunct="1"/>
            <a:r>
              <a:rPr lang="en-US" altLang="en-US" dirty="0">
                <a:latin typeface="Times New Roman" panose="02020603050405020304" pitchFamily="18" charset="0"/>
              </a:rPr>
              <a:t>Program 11-21 shows modified versions of the above classes designed to illustrate aggregation, composition, and object lifetimes.  Each class has a constructor to announce the creation of its objects and a destructor to announce their destruction.  The Person class also has a static member</a:t>
            </a:r>
          </a:p>
          <a:p>
            <a:pPr eaLnBrk="1" hangingPunct="1"/>
            <a:r>
              <a:rPr lang="en-US" altLang="en-US" dirty="0">
                <a:latin typeface="Times New Roman" panose="02020603050405020304" pitchFamily="18" charset="0"/>
              </a:rPr>
              <a:t>	</a:t>
            </a:r>
            <a:r>
              <a:rPr lang="en-US" altLang="en-US" dirty="0" err="1">
                <a:latin typeface="Times New Roman" panose="02020603050405020304" pitchFamily="18" charset="0"/>
              </a:rPr>
              <a:t>int</a:t>
            </a:r>
            <a:r>
              <a:rPr lang="en-US" altLang="en-US" dirty="0">
                <a:latin typeface="Times New Roman" panose="02020603050405020304" pitchFamily="18" charset="0"/>
              </a:rPr>
              <a:t> Person::</a:t>
            </a:r>
            <a:r>
              <a:rPr lang="en-US" altLang="en-US" dirty="0" err="1">
                <a:latin typeface="Times New Roman" panose="02020603050405020304" pitchFamily="18" charset="0"/>
              </a:rPr>
              <a:t>uniquePersonID</a:t>
            </a:r>
            <a:r>
              <a:rPr lang="en-US" altLang="en-US" dirty="0">
                <a:latin typeface="Times New Roman" panose="02020603050405020304" pitchFamily="18" charset="0"/>
              </a:rPr>
              <a:t>;</a:t>
            </a:r>
          </a:p>
          <a:p>
            <a:pPr eaLnBrk="1" hangingPunct="1"/>
            <a:r>
              <a:rPr lang="en-US" altLang="en-US" dirty="0">
                <a:latin typeface="Times New Roman" panose="02020603050405020304" pitchFamily="18" charset="0"/>
              </a:rPr>
              <a:t>that is used to generate numbers assigned to the Person objects as they are created.  These numbers serve as a sort of universal </a:t>
            </a:r>
            <a:r>
              <a:rPr lang="en-US" altLang="en-US" dirty="0" err="1">
                <a:latin typeface="Times New Roman" panose="02020603050405020304" pitchFamily="18" charset="0"/>
              </a:rPr>
              <a:t>personl</a:t>
            </a:r>
            <a:r>
              <a:rPr lang="en-US" altLang="en-US" dirty="0">
                <a:latin typeface="Times New Roman" panose="02020603050405020304" pitchFamily="18" charset="0"/>
              </a:rPr>
              <a:t> identification number.  The numbers are stored in the </a:t>
            </a:r>
            <a:r>
              <a:rPr lang="en-US" altLang="en-US" dirty="0" err="1">
                <a:latin typeface="Times New Roman" panose="02020603050405020304" pitchFamily="18" charset="0"/>
              </a:rPr>
              <a:t>personID</a:t>
            </a:r>
            <a:r>
              <a:rPr lang="en-US" altLang="en-US" dirty="0">
                <a:latin typeface="Times New Roman" panose="02020603050405020304" pitchFamily="18" charset="0"/>
              </a:rPr>
              <a:t> field of the Person and Data classes and are used to identify objects being created or destroyed.  Each </a:t>
            </a:r>
            <a:r>
              <a:rPr lang="en-US" altLang="en-US" dirty="0" err="1">
                <a:latin typeface="Times New Roman" panose="02020603050405020304" pitchFamily="18" charset="0"/>
              </a:rPr>
              <a:t>dateOfBirth</a:t>
            </a:r>
            <a:r>
              <a:rPr lang="en-US" altLang="en-US" dirty="0">
                <a:latin typeface="Times New Roman" panose="02020603050405020304" pitchFamily="18" charset="0"/>
              </a:rPr>
              <a:t> object carries the same </a:t>
            </a:r>
            <a:r>
              <a:rPr lang="en-US" altLang="en-US" dirty="0" err="1">
                <a:latin typeface="Times New Roman" panose="02020603050405020304" pitchFamily="18" charset="0"/>
              </a:rPr>
              <a:t>personID</a:t>
            </a:r>
            <a:r>
              <a:rPr lang="en-US" altLang="en-US" dirty="0">
                <a:latin typeface="Times New Roman" panose="02020603050405020304" pitchFamily="18" charset="0"/>
              </a:rPr>
              <a:t> number as the Person object that contains it.</a:t>
            </a:r>
          </a:p>
        </p:txBody>
      </p:sp>
    </p:spTree>
    <p:extLst>
      <p:ext uri="{BB962C8B-B14F-4D97-AF65-F5344CB8AC3E}">
        <p14:creationId xmlns:p14="http://schemas.microsoft.com/office/powerpoint/2010/main" val="2550367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B3EBC7-FC74-4449-A679-9E785CE608E6}" type="slidenum">
              <a:rPr kumimoji="0" lang="en-US" altLang="en-US" smtClean="0"/>
              <a:pPr>
                <a:spcBef>
                  <a:spcPct val="0"/>
                </a:spcBef>
              </a:pPr>
              <a:t>2</a:t>
            </a:fld>
            <a:endParaRPr kumimoji="0"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a:t>
            </a:r>
          </a:p>
        </p:txBody>
      </p:sp>
    </p:spTree>
    <p:extLst>
      <p:ext uri="{BB962C8B-B14F-4D97-AF65-F5344CB8AC3E}">
        <p14:creationId xmlns:p14="http://schemas.microsoft.com/office/powerpoint/2010/main" val="1916035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B3EBC7-FC74-4449-A679-9E785CE608E6}" type="slidenum">
              <a:rPr kumimoji="0" lang="en-US" altLang="en-US" smtClean="0"/>
              <a:pPr>
                <a:spcBef>
                  <a:spcPct val="0"/>
                </a:spcBef>
              </a:pPr>
              <a:t>3</a:t>
            </a:fld>
            <a:endParaRPr kumimoji="0"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a:t>
            </a:r>
          </a:p>
        </p:txBody>
      </p:sp>
    </p:spTree>
    <p:extLst>
      <p:ext uri="{BB962C8B-B14F-4D97-AF65-F5344CB8AC3E}">
        <p14:creationId xmlns:p14="http://schemas.microsoft.com/office/powerpoint/2010/main" val="1007233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a:p>
            <a:endParaRPr lang="en-US" altLang="en-US" dirty="0">
              <a:latin typeface="Times New Roman" panose="02020603050405020304" pitchFamily="18" charset="0"/>
            </a:endParaRPr>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7222B04-8D96-437A-A7C5-D16CE4C077F6}" type="slidenum">
              <a:rPr kumimoji="0" lang="en-US" altLang="en-US" smtClean="0"/>
              <a:pPr>
                <a:spcBef>
                  <a:spcPct val="0"/>
                </a:spcBef>
              </a:pPr>
              <a:t>4</a:t>
            </a:fld>
            <a:endParaRPr kumimoji="0" lang="en-US" altLang="en-US"/>
          </a:p>
        </p:txBody>
      </p:sp>
    </p:spTree>
    <p:extLst>
      <p:ext uri="{BB962C8B-B14F-4D97-AF65-F5344CB8AC3E}">
        <p14:creationId xmlns:p14="http://schemas.microsoft.com/office/powerpoint/2010/main" val="1469573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B3EBC7-FC74-4449-A679-9E785CE608E6}" type="slidenum">
              <a:rPr kumimoji="0" lang="en-US" altLang="en-US" smtClean="0"/>
              <a:pPr>
                <a:spcBef>
                  <a:spcPct val="0"/>
                </a:spcBef>
              </a:pPr>
              <a:t>5</a:t>
            </a:fld>
            <a:endParaRPr kumimoji="0"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a:t>
            </a:r>
          </a:p>
        </p:txBody>
      </p:sp>
    </p:spTree>
    <p:extLst>
      <p:ext uri="{BB962C8B-B14F-4D97-AF65-F5344CB8AC3E}">
        <p14:creationId xmlns:p14="http://schemas.microsoft.com/office/powerpoint/2010/main" val="3021028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B3EBC7-FC74-4449-A679-9E785CE608E6}" type="slidenum">
              <a:rPr kumimoji="0" lang="en-US" altLang="en-US" smtClean="0"/>
              <a:pPr>
                <a:spcBef>
                  <a:spcPct val="0"/>
                </a:spcBef>
              </a:pPr>
              <a:t>6</a:t>
            </a:fld>
            <a:endParaRPr kumimoji="0"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a:t>
            </a:r>
          </a:p>
        </p:txBody>
      </p:sp>
    </p:spTree>
    <p:extLst>
      <p:ext uri="{BB962C8B-B14F-4D97-AF65-F5344CB8AC3E}">
        <p14:creationId xmlns:p14="http://schemas.microsoft.com/office/powerpoint/2010/main" val="3848814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B3EBC7-FC74-4449-A679-9E785CE608E6}" type="slidenum">
              <a:rPr kumimoji="0" lang="en-US" altLang="en-US" smtClean="0"/>
              <a:pPr>
                <a:spcBef>
                  <a:spcPct val="0"/>
                </a:spcBef>
              </a:pPr>
              <a:t>7</a:t>
            </a:fld>
            <a:endParaRPr kumimoji="0"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When a student object is created, so is the </a:t>
            </a:r>
            <a:r>
              <a:rPr lang="en-US" altLang="en-US" dirty="0" err="1">
                <a:latin typeface="Times New Roman" panose="02020603050405020304" pitchFamily="18" charset="0"/>
              </a:rPr>
              <a:t>StudentInfo</a:t>
            </a:r>
            <a:r>
              <a:rPr lang="en-US" altLang="en-US" dirty="0">
                <a:latin typeface="Times New Roman" panose="02020603050405020304" pitchFamily="18" charset="0"/>
              </a:rPr>
              <a:t> data member object called </a:t>
            </a:r>
            <a:r>
              <a:rPr lang="en-US" altLang="en-US" dirty="0" err="1">
                <a:latin typeface="Times New Roman" panose="02020603050405020304" pitchFamily="18" charset="0"/>
              </a:rPr>
              <a:t>personalData</a:t>
            </a:r>
            <a:r>
              <a:rPr lang="en-US" altLang="en-US" dirty="0">
                <a:latin typeface="Times New Roman" panose="02020603050405020304" pitchFamily="18" charset="0"/>
              </a:rPr>
              <a:t>.  When the student object is destroyed, so is the </a:t>
            </a:r>
            <a:r>
              <a:rPr lang="en-US" altLang="en-US" dirty="0" err="1">
                <a:latin typeface="Times New Roman" panose="02020603050405020304" pitchFamily="18" charset="0"/>
              </a:rPr>
              <a:t>StudentInfo</a:t>
            </a:r>
            <a:r>
              <a:rPr lang="en-US" altLang="en-US" dirty="0">
                <a:latin typeface="Times New Roman" panose="02020603050405020304" pitchFamily="18" charset="0"/>
              </a:rPr>
              <a:t> data member object called </a:t>
            </a:r>
            <a:r>
              <a:rPr lang="en-US" altLang="en-US" dirty="0" err="1">
                <a:latin typeface="Times New Roman" panose="02020603050405020304" pitchFamily="18" charset="0"/>
              </a:rPr>
              <a:t>personalData</a:t>
            </a:r>
            <a:r>
              <a:rPr lang="en-US" altLang="en-US" dirty="0">
                <a:latin typeface="Times New Roman" panose="02020603050405020304" pitchFamily="18" charset="0"/>
              </a:rPr>
              <a:t>.</a:t>
            </a:r>
          </a:p>
        </p:txBody>
      </p:sp>
    </p:spTree>
    <p:extLst>
      <p:ext uri="{BB962C8B-B14F-4D97-AF65-F5344CB8AC3E}">
        <p14:creationId xmlns:p14="http://schemas.microsoft.com/office/powerpoint/2010/main" val="2323842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9C180B-BB14-42F9-8F8A-98153BC347B7}" type="slidenum">
              <a:rPr lang="en-US" smtClean="0"/>
              <a:t>8</a:t>
            </a:fld>
            <a:endParaRPr lang="en-US"/>
          </a:p>
        </p:txBody>
      </p:sp>
    </p:spTree>
    <p:extLst>
      <p:ext uri="{BB962C8B-B14F-4D97-AF65-F5344CB8AC3E}">
        <p14:creationId xmlns:p14="http://schemas.microsoft.com/office/powerpoint/2010/main" val="3473478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9C180B-BB14-42F9-8F8A-98153BC347B7}" type="slidenum">
              <a:rPr lang="en-US" smtClean="0"/>
              <a:t>9</a:t>
            </a:fld>
            <a:endParaRPr lang="en-US"/>
          </a:p>
        </p:txBody>
      </p:sp>
    </p:spTree>
    <p:extLst>
      <p:ext uri="{BB962C8B-B14F-4D97-AF65-F5344CB8AC3E}">
        <p14:creationId xmlns:p14="http://schemas.microsoft.com/office/powerpoint/2010/main" val="3476041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DC2D8F-0DC8-40FB-9AFD-7C3A4EDA7B85}"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82062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2D8F-0DC8-40FB-9AFD-7C3A4EDA7B85}"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5620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2D8F-0DC8-40FB-9AFD-7C3A4EDA7B85}"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93285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defRPr sz="3200">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457200" y="1131525"/>
            <a:ext cx="8229600" cy="5345475"/>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477000"/>
            <a:ext cx="2133600" cy="244475"/>
          </a:xfr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89758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DC2D8F-0DC8-40FB-9AFD-7C3A4EDA7B85}"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768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DC2D8F-0DC8-40FB-9AFD-7C3A4EDA7B85}"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45234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DC2D8F-0DC8-40FB-9AFD-7C3A4EDA7B85}"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7106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DC2D8F-0DC8-40FB-9AFD-7C3A4EDA7B85}"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39347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C2D8F-0DC8-40FB-9AFD-7C3A4EDA7B85}"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95976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DC2D8F-0DC8-40FB-9AFD-7C3A4EDA7B85}"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92406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DC2D8F-0DC8-40FB-9AFD-7C3A4EDA7B85}"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4330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C2D8F-0DC8-40FB-9AFD-7C3A4EDA7B85}" type="datetimeFigureOut">
              <a:rPr lang="en-US" smtClean="0"/>
              <a:t>4/7/19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C37A6-841D-4435-BF57-A6645203393D}" type="slidenum">
              <a:rPr lang="en-US" smtClean="0"/>
              <a:t>‹#›</a:t>
            </a:fld>
            <a:endParaRPr lang="en-US"/>
          </a:p>
        </p:txBody>
      </p:sp>
    </p:spTree>
    <p:extLst>
      <p:ext uri="{BB962C8B-B14F-4D97-AF65-F5344CB8AC3E}">
        <p14:creationId xmlns:p14="http://schemas.microsoft.com/office/powerpoint/2010/main" val="93070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04800" y="32479"/>
            <a:ext cx="8610600" cy="1110521"/>
          </a:xfrm>
        </p:spPr>
        <p:txBody>
          <a:bodyPr>
            <a:normAutofit/>
          </a:bodyPr>
          <a:lstStyle/>
          <a:p>
            <a:pPr eaLnBrk="1" hangingPunct="1"/>
            <a:r>
              <a:rPr lang="en-US" altLang="en-US" dirty="0"/>
              <a:t>11.11  Aggregation and Composition (Composition discussed in Chapter 7)</a:t>
            </a:r>
          </a:p>
        </p:txBody>
      </p:sp>
      <p:sp>
        <p:nvSpPr>
          <p:cNvPr id="92163" name="Rectangle 3"/>
          <p:cNvSpPr>
            <a:spLocks noGrp="1" noChangeArrowheads="1"/>
          </p:cNvSpPr>
          <p:nvPr>
            <p:ph idx="1"/>
          </p:nvPr>
        </p:nvSpPr>
        <p:spPr>
          <a:xfrm>
            <a:off x="609600" y="1447800"/>
            <a:ext cx="7924800" cy="4038600"/>
          </a:xfrm>
        </p:spPr>
        <p:txBody>
          <a:bodyPr>
            <a:normAutofit/>
          </a:bodyPr>
          <a:lstStyle/>
          <a:p>
            <a:pPr eaLnBrk="1" hangingPunct="1">
              <a:lnSpc>
                <a:spcPct val="90000"/>
              </a:lnSpc>
              <a:buClr>
                <a:schemeClr val="tx1"/>
              </a:buClr>
            </a:pPr>
            <a:r>
              <a:rPr lang="en-US" altLang="en-US" dirty="0">
                <a:solidFill>
                  <a:schemeClr val="accent2"/>
                </a:solidFill>
              </a:rPr>
              <a:t>Class aggregation</a:t>
            </a:r>
            <a:r>
              <a:rPr lang="en-US" altLang="en-US" dirty="0"/>
              <a:t>:  An object of one class owns an object of another class</a:t>
            </a:r>
          </a:p>
          <a:p>
            <a:pPr marL="0" indent="0" eaLnBrk="1" hangingPunct="1">
              <a:lnSpc>
                <a:spcPct val="90000"/>
              </a:lnSpc>
              <a:buClr>
                <a:schemeClr val="tx1"/>
              </a:buClr>
              <a:buNone/>
            </a:pPr>
            <a:endParaRPr lang="en-US" altLang="en-US" dirty="0">
              <a:solidFill>
                <a:schemeClr val="accent2"/>
              </a:solidFill>
            </a:endParaRPr>
          </a:p>
          <a:p>
            <a:pPr eaLnBrk="1" hangingPunct="1">
              <a:lnSpc>
                <a:spcPct val="90000"/>
              </a:lnSpc>
              <a:buClr>
                <a:schemeClr val="tx1"/>
              </a:buClr>
            </a:pPr>
            <a:r>
              <a:rPr lang="en-US" altLang="en-US" dirty="0">
                <a:solidFill>
                  <a:schemeClr val="accent2"/>
                </a:solidFill>
              </a:rPr>
              <a:t>Class composition:</a:t>
            </a:r>
            <a:r>
              <a:rPr lang="en-US" altLang="en-US" dirty="0"/>
              <a:t> A form of aggregation where the enclosing class controls the lifetime of the objects of the enclosed class</a:t>
            </a:r>
          </a:p>
          <a:p>
            <a:pPr marL="0" indent="0" eaLnBrk="1" hangingPunct="1">
              <a:lnSpc>
                <a:spcPct val="90000"/>
              </a:lnSpc>
              <a:buClr>
                <a:schemeClr val="tx1"/>
              </a:buClr>
              <a:buNone/>
            </a:pPr>
            <a:endParaRPr lang="en-US" altLang="en-US" dirty="0"/>
          </a:p>
          <a:p>
            <a:pPr eaLnBrk="1" hangingPunct="1">
              <a:lnSpc>
                <a:spcPct val="90000"/>
              </a:lnSpc>
            </a:pPr>
            <a:r>
              <a:rPr lang="en-US" altLang="en-US" dirty="0"/>
              <a:t>Supports the modeling of ‘has-a’ relationship between classes – enclosing class ‘has a(n)’  instance of the enclosed class</a:t>
            </a:r>
          </a:p>
        </p:txBody>
      </p:sp>
      <p:sp>
        <p:nvSpPr>
          <p:cNvPr id="92164"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6CFA59B4-F89F-4812-BBDD-80F5E1E36F3C}" type="slidenum">
              <a:rPr lang="en-US" altLang="en-US" sz="1200" smtClean="0"/>
              <a:pPr>
                <a:spcBef>
                  <a:spcPct val="0"/>
                </a:spcBef>
                <a:buFontTx/>
                <a:buNone/>
              </a:pPr>
              <a:t>1</a:t>
            </a:fld>
            <a:endParaRPr lang="en-US" altLang="en-US" sz="1200"/>
          </a:p>
        </p:txBody>
      </p:sp>
      <p:cxnSp>
        <p:nvCxnSpPr>
          <p:cNvPr id="5" name="Straight Connector 4"/>
          <p:cNvCxnSpPr/>
          <p:nvPr/>
        </p:nvCxnSpPr>
        <p:spPr>
          <a:xfrm>
            <a:off x="0" y="1219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453452" y="46038"/>
            <a:ext cx="8229600" cy="792162"/>
          </a:xfrm>
        </p:spPr>
        <p:txBody>
          <a:bodyPr/>
          <a:lstStyle/>
          <a:p>
            <a:pPr eaLnBrk="1" hangingPunct="1"/>
            <a:r>
              <a:rPr lang="en-US" altLang="en-US" dirty="0"/>
              <a:t>Member Initialization Lists</a:t>
            </a:r>
          </a:p>
        </p:txBody>
      </p:sp>
      <p:sp>
        <p:nvSpPr>
          <p:cNvPr id="98307" name="Content Placeholder 2"/>
          <p:cNvSpPr>
            <a:spLocks noGrp="1"/>
          </p:cNvSpPr>
          <p:nvPr>
            <p:ph idx="1"/>
          </p:nvPr>
        </p:nvSpPr>
        <p:spPr>
          <a:xfrm>
            <a:off x="381000" y="1600200"/>
            <a:ext cx="8534400" cy="4572000"/>
          </a:xfrm>
        </p:spPr>
        <p:txBody>
          <a:bodyPr/>
          <a:lstStyle/>
          <a:p>
            <a:pPr eaLnBrk="1" hangingPunct="1"/>
            <a:r>
              <a:rPr lang="en-US" altLang="en-US" dirty="0">
                <a:cs typeface="Courier New" panose="02070309020205020404" pitchFamily="49" charset="0"/>
              </a:rPr>
              <a:t>Member Initialization lists can be used to simplify the coding of constructors</a:t>
            </a:r>
          </a:p>
          <a:p>
            <a:pPr marL="0" indent="0" eaLnBrk="1" hangingPunct="1">
              <a:buNone/>
            </a:pPr>
            <a:endParaRPr lang="en-US" altLang="en-US" dirty="0">
              <a:cs typeface="Courier New" panose="02070309020205020404" pitchFamily="49" charset="0"/>
            </a:endParaRPr>
          </a:p>
          <a:p>
            <a:pPr eaLnBrk="1" hangingPunct="1"/>
            <a:r>
              <a:rPr lang="en-US" altLang="en-US" dirty="0">
                <a:cs typeface="Courier New" panose="02070309020205020404" pitchFamily="49" charset="0"/>
              </a:rPr>
              <a:t>Should keep the entries in the initialization list in the same order as they are declared in the class</a:t>
            </a:r>
          </a:p>
        </p:txBody>
      </p:sp>
      <p:sp>
        <p:nvSpPr>
          <p:cNvPr id="98308"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D76495FD-4488-4D45-8543-FC2CDAE898A1}" type="slidenum">
              <a:rPr lang="en-US" altLang="en-US" sz="1200" smtClean="0"/>
              <a:pPr>
                <a:spcBef>
                  <a:spcPct val="0"/>
                </a:spcBef>
                <a:buFontTx/>
                <a:buNone/>
              </a:pPr>
              <a:t>10</a:t>
            </a:fld>
            <a:endParaRPr lang="en-US" altLang="en-US" sz="1200"/>
          </a:p>
        </p:txBody>
      </p:sp>
      <p:cxnSp>
        <p:nvCxnSpPr>
          <p:cNvPr id="5" name="Straight Connector 4"/>
          <p:cNvCxnSpPr/>
          <p:nvPr/>
        </p:nvCxnSpPr>
        <p:spPr>
          <a:xfrm>
            <a:off x="-3748" y="838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98425"/>
            <a:ext cx="7772400" cy="739775"/>
          </a:xfrm>
        </p:spPr>
        <p:txBody>
          <a:bodyPr/>
          <a:lstStyle/>
          <a:p>
            <a:pPr eaLnBrk="1" hangingPunct="1"/>
            <a:r>
              <a:rPr lang="en-US" altLang="en-US" dirty="0"/>
              <a:t>Object Composition</a:t>
            </a:r>
          </a:p>
        </p:txBody>
      </p:sp>
      <p:sp>
        <p:nvSpPr>
          <p:cNvPr id="94211" name="Rectangle 3"/>
          <p:cNvSpPr>
            <a:spLocks noGrp="1" noChangeArrowheads="1"/>
          </p:cNvSpPr>
          <p:nvPr>
            <p:ph idx="1"/>
          </p:nvPr>
        </p:nvSpPr>
        <p:spPr>
          <a:xfrm>
            <a:off x="0" y="1020762"/>
            <a:ext cx="9144000" cy="5518150"/>
          </a:xfrm>
        </p:spPr>
        <p:txBody>
          <a:bodyPr>
            <a:normAutofit/>
          </a:bodyPr>
          <a:lstStyle/>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class Date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private:</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string month;</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a:t>
            </a:r>
            <a:r>
              <a:rPr lang="en-US" altLang="en-US" sz="2000" b="1" dirty="0" err="1">
                <a:solidFill>
                  <a:srgbClr val="3D8963"/>
                </a:solidFill>
                <a:latin typeface="Courier New" panose="02070309020205020404" pitchFamily="49" charset="0"/>
              </a:rPr>
              <a:t>int</a:t>
            </a:r>
            <a:r>
              <a:rPr lang="en-US" altLang="en-US" sz="2000" b="1" dirty="0">
                <a:solidFill>
                  <a:srgbClr val="3D8963"/>
                </a:solidFill>
                <a:latin typeface="Courier New" panose="02070309020205020404" pitchFamily="49" charset="0"/>
              </a:rPr>
              <a:t> day, year;</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public:</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Date(string m, </a:t>
            </a:r>
            <a:r>
              <a:rPr lang="en-US" altLang="en-US" sz="2000" b="1" dirty="0" err="1">
                <a:solidFill>
                  <a:srgbClr val="3D8963"/>
                </a:solidFill>
                <a:latin typeface="Courier New" panose="02070309020205020404" pitchFamily="49" charset="0"/>
              </a:rPr>
              <a:t>int</a:t>
            </a:r>
            <a:r>
              <a:rPr lang="en-US" altLang="en-US" sz="2000" b="1" dirty="0">
                <a:solidFill>
                  <a:srgbClr val="3D8963"/>
                </a:solidFill>
                <a:latin typeface="Courier New" panose="02070309020205020404" pitchFamily="49" charset="0"/>
              </a:rPr>
              <a:t> d, </a:t>
            </a:r>
            <a:r>
              <a:rPr lang="en-US" altLang="en-US" sz="2000" b="1" dirty="0" err="1">
                <a:solidFill>
                  <a:srgbClr val="3D8963"/>
                </a:solidFill>
                <a:latin typeface="Courier New" panose="02070309020205020404" pitchFamily="49" charset="0"/>
              </a:rPr>
              <a:t>int</a:t>
            </a:r>
            <a:r>
              <a:rPr lang="en-US" altLang="en-US" sz="2000" b="1" dirty="0">
                <a:solidFill>
                  <a:srgbClr val="3D8963"/>
                </a:solidFill>
                <a:latin typeface="Courier New" panose="02070309020205020404" pitchFamily="49" charset="0"/>
              </a:rPr>
              <a:t> y):  // initialization list</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month(m), day(d), year(y)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a:t>
            </a:r>
          </a:p>
          <a:p>
            <a:pPr eaLnBrk="1" hangingPunct="1">
              <a:lnSpc>
                <a:spcPct val="85000"/>
              </a:lnSpc>
              <a:spcBef>
                <a:spcPct val="0"/>
              </a:spcBef>
              <a:buFontTx/>
              <a:buNone/>
            </a:pPr>
            <a:endParaRPr lang="en-US" altLang="en-US" sz="2000" b="1" dirty="0">
              <a:solidFill>
                <a:srgbClr val="3D8963"/>
              </a:solidFill>
              <a:latin typeface="Courier New" panose="02070309020205020404" pitchFamily="49" charset="0"/>
            </a:endParaRP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class Person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private:</a:t>
            </a:r>
          </a:p>
          <a:p>
            <a:pPr>
              <a:lnSpc>
                <a:spcPct val="85000"/>
              </a:lnSpc>
              <a:spcBef>
                <a:spcPct val="0"/>
              </a:spcBef>
              <a:buNone/>
            </a:pPr>
            <a:r>
              <a:rPr lang="en-US" altLang="en-US" sz="2000" b="1" dirty="0">
                <a:solidFill>
                  <a:srgbClr val="3D8963"/>
                </a:solidFill>
                <a:latin typeface="Courier New" panose="02070309020205020404" pitchFamily="49" charset="0"/>
              </a:rPr>
              <a:t>	   string name;</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Date </a:t>
            </a:r>
            <a:r>
              <a:rPr lang="en-US" altLang="en-US" sz="2000" b="1" dirty="0" err="1">
                <a:solidFill>
                  <a:srgbClr val="3D8963"/>
                </a:solidFill>
                <a:latin typeface="Courier New" panose="02070309020205020404" pitchFamily="49" charset="0"/>
              </a:rPr>
              <a:t>dateOfBirth</a:t>
            </a:r>
            <a:r>
              <a:rPr lang="en-US" altLang="en-US" sz="2000" b="1" dirty="0">
                <a:solidFill>
                  <a:srgbClr val="3D8963"/>
                </a:solidFill>
                <a:latin typeface="Courier New" panose="02070309020205020404" pitchFamily="49" charset="0"/>
              </a:rPr>
              <a:t>;</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public:</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a:t>
            </a:r>
            <a:r>
              <a:rPr lang="en-US" altLang="en-US" sz="2000" b="1" dirty="0">
                <a:solidFill>
                  <a:srgbClr val="C00000"/>
                </a:solidFill>
                <a:latin typeface="Courier New" panose="02070309020205020404" pitchFamily="49" charset="0"/>
              </a:rPr>
              <a:t>Person(string name, string month, </a:t>
            </a:r>
            <a:r>
              <a:rPr lang="en-US" altLang="en-US" sz="2000" b="1" dirty="0" err="1">
                <a:solidFill>
                  <a:srgbClr val="C00000"/>
                </a:solidFill>
                <a:latin typeface="Courier New" panose="02070309020205020404" pitchFamily="49" charset="0"/>
              </a:rPr>
              <a:t>int</a:t>
            </a:r>
            <a:r>
              <a:rPr lang="en-US" altLang="en-US" sz="2000" b="1" dirty="0">
                <a:solidFill>
                  <a:srgbClr val="C00000"/>
                </a:solidFill>
                <a:latin typeface="Courier New" panose="02070309020205020404" pitchFamily="49" charset="0"/>
              </a:rPr>
              <a:t> day, </a:t>
            </a:r>
            <a:r>
              <a:rPr lang="en-US" altLang="en-US" sz="2000" b="1" dirty="0" err="1">
                <a:solidFill>
                  <a:srgbClr val="C00000"/>
                </a:solidFill>
                <a:latin typeface="Courier New" panose="02070309020205020404" pitchFamily="49" charset="0"/>
              </a:rPr>
              <a:t>int</a:t>
            </a:r>
            <a:r>
              <a:rPr lang="en-US" altLang="en-US" sz="2000" b="1" dirty="0">
                <a:solidFill>
                  <a:srgbClr val="C00000"/>
                </a:solidFill>
                <a:latin typeface="Courier New" panose="02070309020205020404" pitchFamily="49" charset="0"/>
              </a:rPr>
              <a:t> year):</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a:t>
            </a:r>
            <a:r>
              <a:rPr lang="en-US" altLang="en-US" sz="2000" b="1" dirty="0" err="1">
                <a:solidFill>
                  <a:srgbClr val="C00000"/>
                </a:solidFill>
                <a:latin typeface="Courier New" panose="02070309020205020404" pitchFamily="49" charset="0"/>
              </a:rPr>
              <a:t>dateOfBirth</a:t>
            </a:r>
            <a:r>
              <a:rPr lang="en-US" altLang="en-US" sz="2000" b="1" dirty="0">
                <a:solidFill>
                  <a:srgbClr val="C00000"/>
                </a:solidFill>
                <a:latin typeface="Courier New" panose="02070309020205020404" pitchFamily="49" charset="0"/>
              </a:rPr>
              <a:t>(month, day, year) // </a:t>
            </a:r>
            <a:r>
              <a:rPr lang="en-US" altLang="en-US" sz="2000" b="1" dirty="0" err="1">
                <a:solidFill>
                  <a:srgbClr val="C00000"/>
                </a:solidFill>
                <a:latin typeface="Courier New" panose="02070309020205020404" pitchFamily="49" charset="0"/>
              </a:rPr>
              <a:t>init</a:t>
            </a:r>
            <a:r>
              <a:rPr lang="en-US" altLang="en-US" sz="2000" b="1" dirty="0">
                <a:solidFill>
                  <a:srgbClr val="C00000"/>
                </a:solidFill>
                <a:latin typeface="Courier New" panose="02070309020205020404" pitchFamily="49" charset="0"/>
              </a:rPr>
              <a:t> list</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this-&gt;name = name;</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a:t>
            </a:r>
          </a:p>
        </p:txBody>
      </p:sp>
      <p:sp>
        <p:nvSpPr>
          <p:cNvPr id="94212"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CE7537D8-F194-4BD8-9C5A-2829DA2FAC49}" type="slidenum">
              <a:rPr lang="en-US" altLang="en-US" sz="1200" smtClean="0"/>
              <a:pPr>
                <a:spcBef>
                  <a:spcPct val="0"/>
                </a:spcBef>
                <a:buFontTx/>
                <a:buNone/>
              </a:pPr>
              <a:t>11</a:t>
            </a:fld>
            <a:endParaRPr lang="en-US" altLang="en-US" sz="1200"/>
          </a:p>
        </p:txBody>
      </p:sp>
      <p:cxnSp>
        <p:nvCxnSpPr>
          <p:cNvPr id="5" name="Straight Connector 4"/>
          <p:cNvCxnSpPr/>
          <p:nvPr/>
        </p:nvCxnSpPr>
        <p:spPr>
          <a:xfrm>
            <a:off x="0" y="838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842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98425"/>
            <a:ext cx="7772400" cy="739775"/>
          </a:xfrm>
        </p:spPr>
        <p:txBody>
          <a:bodyPr/>
          <a:lstStyle/>
          <a:p>
            <a:pPr eaLnBrk="1" hangingPunct="1"/>
            <a:r>
              <a:rPr lang="en-US" altLang="en-US" dirty="0"/>
              <a:t>Object Composition</a:t>
            </a:r>
          </a:p>
        </p:txBody>
      </p:sp>
      <p:sp>
        <p:nvSpPr>
          <p:cNvPr id="94211" name="Rectangle 3"/>
          <p:cNvSpPr>
            <a:spLocks noGrp="1" noChangeArrowheads="1"/>
          </p:cNvSpPr>
          <p:nvPr>
            <p:ph idx="1"/>
          </p:nvPr>
        </p:nvSpPr>
        <p:spPr>
          <a:xfrm>
            <a:off x="0" y="1020762"/>
            <a:ext cx="9144000" cy="5518150"/>
          </a:xfrm>
        </p:spPr>
        <p:txBody>
          <a:bodyPr>
            <a:normAutofit/>
          </a:bodyPr>
          <a:lstStyle/>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class Date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private:</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string month;</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a:t>
            </a:r>
            <a:r>
              <a:rPr lang="en-US" altLang="en-US" sz="2000" b="1" dirty="0" err="1">
                <a:solidFill>
                  <a:srgbClr val="3D8963"/>
                </a:solidFill>
                <a:latin typeface="Courier New" panose="02070309020205020404" pitchFamily="49" charset="0"/>
              </a:rPr>
              <a:t>int</a:t>
            </a:r>
            <a:r>
              <a:rPr lang="en-US" altLang="en-US" sz="2000" b="1" dirty="0">
                <a:solidFill>
                  <a:srgbClr val="3D8963"/>
                </a:solidFill>
                <a:latin typeface="Courier New" panose="02070309020205020404" pitchFamily="49" charset="0"/>
              </a:rPr>
              <a:t> day, year;</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public:</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Date(string m, </a:t>
            </a:r>
            <a:r>
              <a:rPr lang="en-US" altLang="en-US" sz="2000" b="1" dirty="0" err="1">
                <a:solidFill>
                  <a:srgbClr val="3D8963"/>
                </a:solidFill>
                <a:latin typeface="Courier New" panose="02070309020205020404" pitchFamily="49" charset="0"/>
              </a:rPr>
              <a:t>int</a:t>
            </a:r>
            <a:r>
              <a:rPr lang="en-US" altLang="en-US" sz="2000" b="1" dirty="0">
                <a:solidFill>
                  <a:srgbClr val="3D8963"/>
                </a:solidFill>
                <a:latin typeface="Courier New" panose="02070309020205020404" pitchFamily="49" charset="0"/>
              </a:rPr>
              <a:t> d, </a:t>
            </a:r>
            <a:r>
              <a:rPr lang="en-US" altLang="en-US" sz="2000" b="1" dirty="0" err="1">
                <a:solidFill>
                  <a:srgbClr val="3D8963"/>
                </a:solidFill>
                <a:latin typeface="Courier New" panose="02070309020205020404" pitchFamily="49" charset="0"/>
              </a:rPr>
              <a:t>int</a:t>
            </a:r>
            <a:r>
              <a:rPr lang="en-US" altLang="en-US" sz="2000" b="1" dirty="0">
                <a:solidFill>
                  <a:srgbClr val="3D8963"/>
                </a:solidFill>
                <a:latin typeface="Courier New" panose="02070309020205020404" pitchFamily="49" charset="0"/>
              </a:rPr>
              <a:t> y):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month(m),day(d), year(y)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a:t>
            </a:r>
          </a:p>
          <a:p>
            <a:pPr eaLnBrk="1" hangingPunct="1">
              <a:lnSpc>
                <a:spcPct val="85000"/>
              </a:lnSpc>
              <a:spcBef>
                <a:spcPct val="0"/>
              </a:spcBef>
              <a:buFontTx/>
              <a:buNone/>
            </a:pPr>
            <a:endParaRPr lang="en-US" altLang="en-US" sz="2000" b="1" dirty="0">
              <a:solidFill>
                <a:srgbClr val="3D8963"/>
              </a:solidFill>
              <a:latin typeface="Courier New" panose="02070309020205020404" pitchFamily="49" charset="0"/>
            </a:endParaRP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class Person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private:</a:t>
            </a:r>
          </a:p>
          <a:p>
            <a:pPr>
              <a:lnSpc>
                <a:spcPct val="85000"/>
              </a:lnSpc>
              <a:spcBef>
                <a:spcPct val="0"/>
              </a:spcBef>
              <a:buNone/>
            </a:pPr>
            <a:r>
              <a:rPr lang="en-US" altLang="en-US" sz="2000" b="1" dirty="0">
                <a:solidFill>
                  <a:srgbClr val="3D8963"/>
                </a:solidFill>
                <a:latin typeface="Courier New" panose="02070309020205020404" pitchFamily="49" charset="0"/>
              </a:rPr>
              <a:t>	   string name;</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Date </a:t>
            </a:r>
            <a:r>
              <a:rPr lang="en-US" altLang="en-US" sz="2000" b="1" dirty="0" err="1">
                <a:solidFill>
                  <a:srgbClr val="3D8963"/>
                </a:solidFill>
                <a:latin typeface="Courier New" panose="02070309020205020404" pitchFamily="49" charset="0"/>
              </a:rPr>
              <a:t>dateOfBirth</a:t>
            </a:r>
            <a:r>
              <a:rPr lang="en-US" altLang="en-US" sz="2000" b="1" dirty="0">
                <a:solidFill>
                  <a:srgbClr val="3D8963"/>
                </a:solidFill>
                <a:latin typeface="Courier New" panose="02070309020205020404" pitchFamily="49" charset="0"/>
              </a:rPr>
              <a:t>;</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public:</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a:t>
            </a:r>
            <a:r>
              <a:rPr lang="en-US" altLang="en-US" sz="2000" b="1" dirty="0">
                <a:solidFill>
                  <a:srgbClr val="C00000"/>
                </a:solidFill>
                <a:latin typeface="Courier New" panose="02070309020205020404" pitchFamily="49" charset="0"/>
              </a:rPr>
              <a:t>Person(string name, string month, </a:t>
            </a:r>
            <a:r>
              <a:rPr lang="en-US" altLang="en-US" sz="2000" b="1" dirty="0" err="1">
                <a:solidFill>
                  <a:srgbClr val="C00000"/>
                </a:solidFill>
                <a:latin typeface="Courier New" panose="02070309020205020404" pitchFamily="49" charset="0"/>
              </a:rPr>
              <a:t>int</a:t>
            </a:r>
            <a:r>
              <a:rPr lang="en-US" altLang="en-US" sz="2000" b="1" dirty="0">
                <a:solidFill>
                  <a:srgbClr val="C00000"/>
                </a:solidFill>
                <a:latin typeface="Courier New" panose="02070309020205020404" pitchFamily="49" charset="0"/>
              </a:rPr>
              <a:t> day, </a:t>
            </a:r>
            <a:r>
              <a:rPr lang="en-US" altLang="en-US" sz="2000" b="1" dirty="0" err="1">
                <a:solidFill>
                  <a:srgbClr val="C00000"/>
                </a:solidFill>
                <a:latin typeface="Courier New" panose="02070309020205020404" pitchFamily="49" charset="0"/>
              </a:rPr>
              <a:t>int</a:t>
            </a:r>
            <a:r>
              <a:rPr lang="en-US" altLang="en-US" sz="2000" b="1" dirty="0">
                <a:solidFill>
                  <a:srgbClr val="C00000"/>
                </a:solidFill>
                <a:latin typeface="Courier New" panose="02070309020205020404" pitchFamily="49" charset="0"/>
              </a:rPr>
              <a:t> year):</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name(name), </a:t>
            </a:r>
            <a:r>
              <a:rPr lang="en-US" altLang="en-US" sz="2000" b="1" dirty="0" err="1">
                <a:solidFill>
                  <a:srgbClr val="C00000"/>
                </a:solidFill>
                <a:latin typeface="Courier New" panose="02070309020205020404" pitchFamily="49" charset="0"/>
              </a:rPr>
              <a:t>dateOfBirth</a:t>
            </a:r>
            <a:r>
              <a:rPr lang="en-US" altLang="en-US" sz="2000" b="1" dirty="0">
                <a:solidFill>
                  <a:srgbClr val="C00000"/>
                </a:solidFill>
                <a:latin typeface="Courier New" panose="02070309020205020404" pitchFamily="49" charset="0"/>
              </a:rPr>
              <a:t>(month, day, year)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a:t>
            </a:r>
          </a:p>
        </p:txBody>
      </p:sp>
      <p:sp>
        <p:nvSpPr>
          <p:cNvPr id="94212"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CE7537D8-F194-4BD8-9C5A-2829DA2FAC49}" type="slidenum">
              <a:rPr lang="en-US" altLang="en-US" sz="1200" smtClean="0"/>
              <a:pPr>
                <a:spcBef>
                  <a:spcPct val="0"/>
                </a:spcBef>
                <a:buFontTx/>
                <a:buNone/>
              </a:pPr>
              <a:t>12</a:t>
            </a:fld>
            <a:endParaRPr lang="en-US" altLang="en-US" sz="1200"/>
          </a:p>
        </p:txBody>
      </p:sp>
      <p:cxnSp>
        <p:nvCxnSpPr>
          <p:cNvPr id="5" name="Straight Connector 4"/>
          <p:cNvCxnSpPr/>
          <p:nvPr/>
        </p:nvCxnSpPr>
        <p:spPr>
          <a:xfrm>
            <a:off x="0" y="838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1287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a:xfrm>
            <a:off x="457200" y="-46037"/>
            <a:ext cx="8229600" cy="639762"/>
          </a:xfrm>
        </p:spPr>
        <p:txBody>
          <a:bodyPr/>
          <a:lstStyle/>
          <a:p>
            <a:pPr eaLnBrk="1" hangingPunct="1"/>
            <a:r>
              <a:rPr lang="en-US" altLang="en-US" dirty="0"/>
              <a:t>Aggregation Through Pointers</a:t>
            </a:r>
          </a:p>
        </p:txBody>
      </p:sp>
      <p:sp>
        <p:nvSpPr>
          <p:cNvPr id="99331" name="Content Placeholder 2"/>
          <p:cNvSpPr>
            <a:spLocks noGrp="1"/>
          </p:cNvSpPr>
          <p:nvPr>
            <p:ph idx="1"/>
          </p:nvPr>
        </p:nvSpPr>
        <p:spPr>
          <a:xfrm>
            <a:off x="304800" y="1600200"/>
            <a:ext cx="8458200" cy="4572000"/>
          </a:xfrm>
        </p:spPr>
        <p:txBody>
          <a:bodyPr/>
          <a:lstStyle/>
          <a:p>
            <a:pPr eaLnBrk="1" hangingPunct="1"/>
            <a:r>
              <a:rPr lang="en-US" altLang="en-US" dirty="0"/>
              <a:t>A ‘has-a’ relationship can be implemented by owning a pointer to an object</a:t>
            </a:r>
          </a:p>
          <a:p>
            <a:pPr marL="0" indent="0" eaLnBrk="1" hangingPunct="1">
              <a:buNone/>
            </a:pPr>
            <a:endParaRPr lang="en-US" altLang="en-US" dirty="0"/>
          </a:p>
          <a:p>
            <a:pPr eaLnBrk="1" hangingPunct="1"/>
            <a:r>
              <a:rPr lang="en-US" altLang="en-US" dirty="0"/>
              <a:t>Can be used when multiple objects of a class may ‘have’ the same attribute for a member</a:t>
            </a:r>
          </a:p>
          <a:p>
            <a:pPr lvl="1" eaLnBrk="1" hangingPunct="1"/>
            <a:r>
              <a:rPr lang="en-US" altLang="en-US" dirty="0"/>
              <a:t>ex: students who may have the same city/state/ </a:t>
            </a:r>
            <a:r>
              <a:rPr lang="en-US" altLang="en-US" dirty="0" err="1"/>
              <a:t>zipcode</a:t>
            </a:r>
            <a:r>
              <a:rPr lang="en-US" altLang="en-US" dirty="0"/>
              <a:t> or country </a:t>
            </a:r>
          </a:p>
          <a:p>
            <a:pPr marL="457200" lvl="1" indent="0" eaLnBrk="1" hangingPunct="1">
              <a:buNone/>
            </a:pPr>
            <a:endParaRPr lang="en-US" altLang="en-US" dirty="0"/>
          </a:p>
          <a:p>
            <a:pPr eaLnBrk="1" hangingPunct="1"/>
            <a:r>
              <a:rPr lang="en-US" altLang="en-US" dirty="0"/>
              <a:t>Using pointers minimizes data duplication and saves space</a:t>
            </a:r>
          </a:p>
        </p:txBody>
      </p:sp>
      <p:sp>
        <p:nvSpPr>
          <p:cNvPr id="99332"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91D46802-5888-4DF4-916F-7964B4B4F097}" type="slidenum">
              <a:rPr lang="en-US" altLang="en-US" sz="1200" smtClean="0"/>
              <a:pPr>
                <a:spcBef>
                  <a:spcPct val="0"/>
                </a:spcBef>
                <a:buFontTx/>
                <a:buNone/>
              </a:pPr>
              <a:t>13</a:t>
            </a:fld>
            <a:endParaRPr lang="en-US" altLang="en-US" sz="1200"/>
          </a:p>
        </p:txBody>
      </p:sp>
      <p:cxnSp>
        <p:nvCxnSpPr>
          <p:cNvPr id="5" name="Straight Connector 4"/>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98425"/>
            <a:ext cx="7772400" cy="739775"/>
          </a:xfrm>
        </p:spPr>
        <p:txBody>
          <a:bodyPr/>
          <a:lstStyle/>
          <a:p>
            <a:r>
              <a:rPr lang="en-US" altLang="en-US" dirty="0"/>
              <a:t>Aggregation Through Pointers</a:t>
            </a:r>
          </a:p>
        </p:txBody>
      </p:sp>
      <p:sp>
        <p:nvSpPr>
          <p:cNvPr id="94211" name="Rectangle 3"/>
          <p:cNvSpPr>
            <a:spLocks noGrp="1" noChangeArrowheads="1"/>
          </p:cNvSpPr>
          <p:nvPr>
            <p:ph idx="1"/>
          </p:nvPr>
        </p:nvSpPr>
        <p:spPr>
          <a:xfrm>
            <a:off x="0" y="1020762"/>
            <a:ext cx="9144000" cy="5518150"/>
          </a:xfrm>
        </p:spPr>
        <p:txBody>
          <a:bodyPr>
            <a:normAutofit fontScale="92500" lnSpcReduction="10000"/>
          </a:bodyPr>
          <a:lstStyle/>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class Date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private:</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string month;</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a:t>
            </a:r>
            <a:r>
              <a:rPr lang="en-US" altLang="en-US" sz="2000" b="1" dirty="0" err="1">
                <a:solidFill>
                  <a:srgbClr val="3D8963"/>
                </a:solidFill>
                <a:latin typeface="Courier New" panose="02070309020205020404" pitchFamily="49" charset="0"/>
              </a:rPr>
              <a:t>int</a:t>
            </a:r>
            <a:r>
              <a:rPr lang="en-US" altLang="en-US" sz="2000" b="1" dirty="0">
                <a:solidFill>
                  <a:srgbClr val="3D8963"/>
                </a:solidFill>
                <a:latin typeface="Courier New" panose="02070309020205020404" pitchFamily="49" charset="0"/>
              </a:rPr>
              <a:t> day, year;</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 // rest is the same as before</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a:t>
            </a:r>
          </a:p>
          <a:p>
            <a:pPr eaLnBrk="1" hangingPunct="1">
              <a:lnSpc>
                <a:spcPct val="85000"/>
              </a:lnSpc>
              <a:spcBef>
                <a:spcPct val="0"/>
              </a:spcBef>
              <a:buFontTx/>
              <a:buNone/>
            </a:pPr>
            <a:endParaRPr lang="en-US" altLang="en-US" sz="2000" b="1" dirty="0">
              <a:solidFill>
                <a:srgbClr val="3D8963"/>
              </a:solidFill>
              <a:latin typeface="Courier New" panose="02070309020205020404" pitchFamily="49" charset="0"/>
            </a:endParaRP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class Country {</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private:</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string name;</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 // possibly other fields</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a:t>
            </a:r>
          </a:p>
          <a:p>
            <a:pPr eaLnBrk="1" hangingPunct="1">
              <a:lnSpc>
                <a:spcPct val="85000"/>
              </a:lnSpc>
              <a:spcBef>
                <a:spcPct val="0"/>
              </a:spcBef>
              <a:buFontTx/>
              <a:buNone/>
            </a:pPr>
            <a:endParaRPr lang="en-US" altLang="en-US" sz="2000" b="1" dirty="0">
              <a:solidFill>
                <a:srgbClr val="3D8963"/>
              </a:solidFill>
              <a:latin typeface="Courier New" panose="02070309020205020404" pitchFamily="49" charset="0"/>
            </a:endParaRP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class Person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private:</a:t>
            </a:r>
          </a:p>
          <a:p>
            <a:pPr>
              <a:lnSpc>
                <a:spcPct val="85000"/>
              </a:lnSpc>
              <a:spcBef>
                <a:spcPct val="0"/>
              </a:spcBef>
              <a:buNone/>
            </a:pPr>
            <a:r>
              <a:rPr lang="en-US" altLang="en-US" sz="2000" b="1" dirty="0">
                <a:solidFill>
                  <a:srgbClr val="3D8963"/>
                </a:solidFill>
                <a:latin typeface="Courier New" panose="02070309020205020404" pitchFamily="49" charset="0"/>
              </a:rPr>
              <a:t>	   string name;</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Date </a:t>
            </a:r>
            <a:r>
              <a:rPr lang="en-US" altLang="en-US" sz="2000" b="1" dirty="0" err="1">
                <a:solidFill>
                  <a:srgbClr val="3D8963"/>
                </a:solidFill>
                <a:latin typeface="Courier New" panose="02070309020205020404" pitchFamily="49" charset="0"/>
              </a:rPr>
              <a:t>dateOfBirth</a:t>
            </a:r>
            <a:r>
              <a:rPr lang="en-US" altLang="en-US" sz="2000" b="1" dirty="0">
                <a:solidFill>
                  <a:srgbClr val="3D8963"/>
                </a:solidFill>
                <a:latin typeface="Courier New" panose="02070309020205020404" pitchFamily="49" charset="0"/>
              </a:rPr>
              <a:t>;</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a:t>
            </a:r>
            <a:r>
              <a:rPr lang="en-US" altLang="en-US" sz="2000" b="1" dirty="0" err="1">
                <a:solidFill>
                  <a:srgbClr val="C00000"/>
                </a:solidFill>
                <a:latin typeface="Courier New" panose="02070309020205020404" pitchFamily="49" charset="0"/>
              </a:rPr>
              <a:t>shared_ptr</a:t>
            </a:r>
            <a:r>
              <a:rPr lang="en-US" altLang="en-US" sz="2000" b="1" dirty="0">
                <a:solidFill>
                  <a:srgbClr val="C00000"/>
                </a:solidFill>
                <a:latin typeface="Courier New" panose="02070309020205020404" pitchFamily="49" charset="0"/>
              </a:rPr>
              <a:t>&lt;Country&gt; </a:t>
            </a:r>
            <a:r>
              <a:rPr lang="en-US" altLang="en-US" sz="2000" b="1" dirty="0" err="1">
                <a:solidFill>
                  <a:srgbClr val="C00000"/>
                </a:solidFill>
                <a:latin typeface="Courier New" panose="02070309020205020404" pitchFamily="49" charset="0"/>
              </a:rPr>
              <a:t>pCountry</a:t>
            </a:r>
            <a:r>
              <a:rPr lang="en-US" altLang="en-US" sz="2000" b="1" dirty="0">
                <a:solidFill>
                  <a:srgbClr val="C00000"/>
                </a:solidFill>
                <a:latin typeface="Courier New" panose="02070309020205020404" pitchFamily="49" charset="0"/>
              </a:rPr>
              <a:t>;</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	 public:</a:t>
            </a:r>
          </a:p>
          <a:p>
            <a:pPr>
              <a:lnSpc>
                <a:spcPct val="85000"/>
              </a:lnSpc>
              <a:spcBef>
                <a:spcPct val="0"/>
              </a:spcBef>
              <a:buNone/>
            </a:pPr>
            <a:r>
              <a:rPr lang="en-US" altLang="en-US" sz="2000" b="1" dirty="0">
                <a:solidFill>
                  <a:srgbClr val="3D8963"/>
                </a:solidFill>
                <a:latin typeface="Courier New" panose="02070309020205020404" pitchFamily="49" charset="0"/>
              </a:rPr>
              <a:t>	 Person(string name, string month, </a:t>
            </a:r>
            <a:r>
              <a:rPr lang="en-US" altLang="en-US" sz="2000" b="1" dirty="0" err="1">
                <a:solidFill>
                  <a:srgbClr val="3D8963"/>
                </a:solidFill>
                <a:latin typeface="Courier New" panose="02070309020205020404" pitchFamily="49" charset="0"/>
              </a:rPr>
              <a:t>int</a:t>
            </a:r>
            <a:r>
              <a:rPr lang="en-US" altLang="en-US" sz="2000" b="1" dirty="0">
                <a:solidFill>
                  <a:srgbClr val="3D8963"/>
                </a:solidFill>
                <a:latin typeface="Courier New" panose="02070309020205020404" pitchFamily="49" charset="0"/>
              </a:rPr>
              <a:t> day, </a:t>
            </a:r>
            <a:r>
              <a:rPr lang="en-US" altLang="en-US" sz="2000" b="1" dirty="0" err="1">
                <a:solidFill>
                  <a:srgbClr val="3D8963"/>
                </a:solidFill>
                <a:latin typeface="Courier New" panose="02070309020205020404" pitchFamily="49" charset="0"/>
              </a:rPr>
              <a:t>int</a:t>
            </a:r>
            <a:r>
              <a:rPr lang="en-US" altLang="en-US" sz="2000" b="1" dirty="0">
                <a:solidFill>
                  <a:srgbClr val="3D8963"/>
                </a:solidFill>
                <a:latin typeface="Courier New" panose="02070309020205020404" pitchFamily="49" charset="0"/>
              </a:rPr>
              <a:t> year,</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a:t>
            </a:r>
            <a:r>
              <a:rPr lang="en-US" altLang="en-US" sz="2000" b="1" dirty="0" err="1">
                <a:solidFill>
                  <a:srgbClr val="C00000"/>
                </a:solidFill>
                <a:latin typeface="Courier New" panose="02070309020205020404" pitchFamily="49" charset="0"/>
              </a:rPr>
              <a:t>shared_ptr</a:t>
            </a:r>
            <a:r>
              <a:rPr lang="en-US" altLang="en-US" sz="2000" b="1" dirty="0">
                <a:solidFill>
                  <a:srgbClr val="C00000"/>
                </a:solidFill>
                <a:latin typeface="Courier New" panose="02070309020205020404" pitchFamily="49" charset="0"/>
              </a:rPr>
              <a:t>&lt;Country&gt;&amp; </a:t>
            </a:r>
            <a:r>
              <a:rPr lang="en-US" altLang="en-US" sz="2000" b="1" dirty="0" err="1">
                <a:solidFill>
                  <a:srgbClr val="C00000"/>
                </a:solidFill>
                <a:latin typeface="Courier New" panose="02070309020205020404" pitchFamily="49" charset="0"/>
              </a:rPr>
              <a:t>pC</a:t>
            </a:r>
            <a:r>
              <a:rPr lang="en-US" altLang="en-US" sz="2000" b="1" dirty="0">
                <a:solidFill>
                  <a:srgbClr val="C00000"/>
                </a:solidFill>
                <a:latin typeface="Courier New" panose="02070309020205020404" pitchFamily="49" charset="0"/>
              </a:rPr>
              <a:t>):</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a:t>
            </a:r>
            <a:r>
              <a:rPr lang="en-US" altLang="en-US" sz="2000" b="1" dirty="0">
                <a:solidFill>
                  <a:srgbClr val="3D8963"/>
                </a:solidFill>
                <a:latin typeface="Courier New" panose="02070309020205020404" pitchFamily="49" charset="0"/>
              </a:rPr>
              <a:t>name(name), </a:t>
            </a:r>
            <a:r>
              <a:rPr lang="en-US" altLang="en-US" sz="2000" b="1" dirty="0" err="1">
                <a:solidFill>
                  <a:srgbClr val="3D8963"/>
                </a:solidFill>
                <a:latin typeface="Courier New" panose="02070309020205020404" pitchFamily="49" charset="0"/>
              </a:rPr>
              <a:t>dateOfBirth</a:t>
            </a:r>
            <a:r>
              <a:rPr lang="en-US" altLang="en-US" sz="2000" b="1" dirty="0">
                <a:solidFill>
                  <a:srgbClr val="3D8963"/>
                </a:solidFill>
                <a:latin typeface="Courier New" panose="02070309020205020404" pitchFamily="49" charset="0"/>
              </a:rPr>
              <a:t>(month, day, year),</a:t>
            </a:r>
          </a:p>
          <a:p>
            <a:pPr eaLnBrk="1" hangingPunct="1">
              <a:lnSpc>
                <a:spcPct val="85000"/>
              </a:lnSpc>
              <a:spcBef>
                <a:spcPct val="0"/>
              </a:spcBef>
              <a:buFontTx/>
              <a:buNone/>
            </a:pPr>
            <a:r>
              <a:rPr lang="en-US" altLang="en-US" sz="2000" b="1" dirty="0">
                <a:solidFill>
                  <a:srgbClr val="C00000"/>
                </a:solidFill>
                <a:latin typeface="Courier New" panose="02070309020205020404" pitchFamily="49" charset="0"/>
              </a:rPr>
              <a:t>		  </a:t>
            </a:r>
            <a:r>
              <a:rPr lang="en-US" altLang="en-US" sz="2000" b="1" dirty="0" err="1">
                <a:solidFill>
                  <a:srgbClr val="C00000"/>
                </a:solidFill>
                <a:latin typeface="Courier New" panose="02070309020205020404" pitchFamily="49" charset="0"/>
              </a:rPr>
              <a:t>pCountry</a:t>
            </a:r>
            <a:r>
              <a:rPr lang="en-US" altLang="en-US" sz="2000" b="1" dirty="0">
                <a:solidFill>
                  <a:srgbClr val="C00000"/>
                </a:solidFill>
                <a:latin typeface="Courier New" panose="02070309020205020404" pitchFamily="49" charset="0"/>
              </a:rPr>
              <a:t>(</a:t>
            </a:r>
            <a:r>
              <a:rPr lang="en-US" altLang="en-US" sz="2000" b="1" dirty="0" err="1">
                <a:solidFill>
                  <a:srgbClr val="C00000"/>
                </a:solidFill>
                <a:latin typeface="Courier New" panose="02070309020205020404" pitchFamily="49" charset="0"/>
              </a:rPr>
              <a:t>pC</a:t>
            </a:r>
            <a:r>
              <a:rPr lang="en-US" altLang="en-US" sz="2000" b="1" dirty="0">
                <a:solidFill>
                  <a:srgbClr val="C00000"/>
                </a:solidFill>
                <a:latin typeface="Courier New" panose="02070309020205020404" pitchFamily="49" charset="0"/>
              </a:rPr>
              <a:t>) {}</a:t>
            </a:r>
          </a:p>
          <a:p>
            <a:pPr eaLnBrk="1" hangingPunct="1">
              <a:lnSpc>
                <a:spcPct val="85000"/>
              </a:lnSpc>
              <a:spcBef>
                <a:spcPct val="0"/>
              </a:spcBef>
              <a:buFontTx/>
              <a:buNone/>
            </a:pPr>
            <a:r>
              <a:rPr lang="en-US" altLang="en-US" sz="2000" b="1" dirty="0">
                <a:solidFill>
                  <a:srgbClr val="3D8963"/>
                </a:solidFill>
                <a:latin typeface="Courier New" panose="02070309020205020404" pitchFamily="49" charset="0"/>
              </a:rPr>
              <a:t>};</a:t>
            </a:r>
          </a:p>
          <a:p>
            <a:pPr eaLnBrk="1" hangingPunct="1">
              <a:lnSpc>
                <a:spcPct val="85000"/>
              </a:lnSpc>
              <a:spcBef>
                <a:spcPct val="0"/>
              </a:spcBef>
              <a:buFontTx/>
              <a:buNone/>
            </a:pPr>
            <a:endParaRPr lang="en-US" altLang="en-US" sz="2000" b="1" dirty="0">
              <a:solidFill>
                <a:srgbClr val="3D8963"/>
              </a:solidFill>
              <a:latin typeface="Courier New" panose="02070309020205020404" pitchFamily="49" charset="0"/>
            </a:endParaRPr>
          </a:p>
        </p:txBody>
      </p:sp>
      <p:sp>
        <p:nvSpPr>
          <p:cNvPr id="94212"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CE7537D8-F194-4BD8-9C5A-2829DA2FAC49}" type="slidenum">
              <a:rPr lang="en-US" altLang="en-US" sz="1200" smtClean="0"/>
              <a:pPr>
                <a:spcBef>
                  <a:spcPct val="0"/>
                </a:spcBef>
                <a:buFontTx/>
                <a:buNone/>
              </a:pPr>
              <a:t>14</a:t>
            </a:fld>
            <a:endParaRPr lang="en-US" altLang="en-US" sz="1200"/>
          </a:p>
        </p:txBody>
      </p:sp>
      <p:cxnSp>
        <p:nvCxnSpPr>
          <p:cNvPr id="5" name="Straight Connector 4"/>
          <p:cNvCxnSpPr/>
          <p:nvPr/>
        </p:nvCxnSpPr>
        <p:spPr>
          <a:xfrm>
            <a:off x="0" y="838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24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98425"/>
            <a:ext cx="7772400" cy="739775"/>
          </a:xfrm>
        </p:spPr>
        <p:txBody>
          <a:bodyPr/>
          <a:lstStyle/>
          <a:p>
            <a:r>
              <a:rPr lang="en-US" altLang="en-US" dirty="0"/>
              <a:t>Aggregation and Composition</a:t>
            </a:r>
          </a:p>
        </p:txBody>
      </p:sp>
      <p:pic>
        <p:nvPicPr>
          <p:cNvPr id="3" name="Content Placeholder 2" descr="A picture containing electronics&#10;&#10;Description automatically generated">
            <a:extLst>
              <a:ext uri="{FF2B5EF4-FFF2-40B4-BE49-F238E27FC236}">
                <a16:creationId xmlns:a16="http://schemas.microsoft.com/office/drawing/2014/main" id="{8B8689C3-DA02-0B44-B4E1-5C9DEB3DA09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9220"/>
            <a:ext cx="5429250" cy="5017129"/>
          </a:xfrm>
        </p:spPr>
      </p:pic>
      <p:sp>
        <p:nvSpPr>
          <p:cNvPr id="94212"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CE7537D8-F194-4BD8-9C5A-2829DA2FAC49}" type="slidenum">
              <a:rPr lang="en-US" altLang="en-US" sz="1200" smtClean="0"/>
              <a:pPr>
                <a:spcBef>
                  <a:spcPct val="0"/>
                </a:spcBef>
                <a:buFontTx/>
                <a:buNone/>
              </a:pPr>
              <a:t>2</a:t>
            </a:fld>
            <a:endParaRPr lang="en-US" altLang="en-US" sz="1200"/>
          </a:p>
        </p:txBody>
      </p:sp>
      <p:cxnSp>
        <p:nvCxnSpPr>
          <p:cNvPr id="5" name="Straight Connector 4"/>
          <p:cNvCxnSpPr/>
          <p:nvPr/>
        </p:nvCxnSpPr>
        <p:spPr>
          <a:xfrm>
            <a:off x="0" y="838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38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98425"/>
            <a:ext cx="7772400" cy="739775"/>
          </a:xfrm>
        </p:spPr>
        <p:txBody>
          <a:bodyPr/>
          <a:lstStyle/>
          <a:p>
            <a:r>
              <a:rPr lang="en-US" altLang="en-US" dirty="0"/>
              <a:t>Aggregation and Composition</a:t>
            </a:r>
          </a:p>
        </p:txBody>
      </p:sp>
      <p:sp>
        <p:nvSpPr>
          <p:cNvPr id="94212"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CE7537D8-F194-4BD8-9C5A-2829DA2FAC49}" type="slidenum">
              <a:rPr lang="en-US" altLang="en-US" sz="1200" smtClean="0"/>
              <a:pPr>
                <a:spcBef>
                  <a:spcPct val="0"/>
                </a:spcBef>
                <a:buFontTx/>
                <a:buNone/>
              </a:pPr>
              <a:t>3</a:t>
            </a:fld>
            <a:endParaRPr lang="en-US" altLang="en-US" sz="1200"/>
          </a:p>
        </p:txBody>
      </p:sp>
      <p:cxnSp>
        <p:nvCxnSpPr>
          <p:cNvPr id="5" name="Straight Connector 4"/>
          <p:cNvCxnSpPr/>
          <p:nvPr/>
        </p:nvCxnSpPr>
        <p:spPr>
          <a:xfrm>
            <a:off x="0" y="838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2" name="Content Placeholder 1">
            <a:extLst>
              <a:ext uri="{FF2B5EF4-FFF2-40B4-BE49-F238E27FC236}">
                <a16:creationId xmlns:a16="http://schemas.microsoft.com/office/drawing/2014/main" id="{61EA4BC4-4E04-E544-AF7C-1B1DC1EA3A52}"/>
              </a:ext>
            </a:extLst>
          </p:cNvPr>
          <p:cNvSpPr>
            <a:spLocks noGrp="1"/>
          </p:cNvSpPr>
          <p:nvPr>
            <p:ph idx="1"/>
          </p:nvPr>
        </p:nvSpPr>
        <p:spPr>
          <a:xfrm>
            <a:off x="457200" y="1193437"/>
            <a:ext cx="8229600" cy="5345475"/>
          </a:xfrm>
        </p:spPr>
        <p:txBody>
          <a:bodyPr/>
          <a:lstStyle/>
          <a:p>
            <a:r>
              <a:rPr lang="en-US" dirty="0"/>
              <a:t>In both aggregation and composition, the object of one class “owns” an object of another class.</a:t>
            </a:r>
          </a:p>
          <a:p>
            <a:pPr marL="0" indent="0">
              <a:buNone/>
            </a:pPr>
            <a:endParaRPr lang="en-US" dirty="0"/>
          </a:p>
          <a:p>
            <a:r>
              <a:rPr lang="en-US" dirty="0"/>
              <a:t>With aggregation, the dependent object is standalone and can exist even if the owning class is not existent. </a:t>
            </a:r>
          </a:p>
          <a:p>
            <a:pPr marL="0" indent="0">
              <a:buNone/>
            </a:pPr>
            <a:endParaRPr lang="en-US" dirty="0"/>
          </a:p>
          <a:p>
            <a:r>
              <a:rPr lang="en-US" dirty="0"/>
              <a:t>In composition, the object of the class that is owned by the object of it’s owning class cannot live on it’s own (also called “death relationship”).  It will only live as a part of its owning object.</a:t>
            </a:r>
          </a:p>
          <a:p>
            <a:endParaRPr lang="en-US" dirty="0"/>
          </a:p>
          <a:p>
            <a:pPr marL="0" indent="0">
              <a:buNone/>
            </a:pPr>
            <a:endParaRPr lang="en-US" dirty="0"/>
          </a:p>
        </p:txBody>
      </p:sp>
    </p:spTree>
    <p:extLst>
      <p:ext uri="{BB962C8B-B14F-4D97-AF65-F5344CB8AC3E}">
        <p14:creationId xmlns:p14="http://schemas.microsoft.com/office/powerpoint/2010/main" val="86552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438462" y="51035"/>
            <a:ext cx="8229600" cy="639762"/>
          </a:xfrm>
        </p:spPr>
        <p:txBody>
          <a:bodyPr>
            <a:normAutofit fontScale="90000"/>
          </a:bodyPr>
          <a:lstStyle/>
          <a:p>
            <a:pPr eaLnBrk="1" hangingPunct="1"/>
            <a:r>
              <a:rPr lang="en-US" altLang="en-US" dirty="0"/>
              <a:t>Aggregation, Composition, and Object Lifetimes</a:t>
            </a:r>
          </a:p>
        </p:txBody>
      </p:sp>
      <p:sp>
        <p:nvSpPr>
          <p:cNvPr id="100355" name="Content Placeholder 2"/>
          <p:cNvSpPr>
            <a:spLocks noGrp="1"/>
          </p:cNvSpPr>
          <p:nvPr>
            <p:ph idx="1"/>
          </p:nvPr>
        </p:nvSpPr>
        <p:spPr/>
        <p:txBody>
          <a:bodyPr/>
          <a:lstStyle/>
          <a:p>
            <a:pPr marL="0" indent="0" eaLnBrk="1" hangingPunct="1">
              <a:buNone/>
            </a:pPr>
            <a:endParaRPr lang="en-US" altLang="en-US" dirty="0"/>
          </a:p>
          <a:p>
            <a:pPr eaLnBrk="1" hangingPunct="1"/>
            <a:r>
              <a:rPr lang="en-US" altLang="en-US" dirty="0"/>
              <a:t>Composition is a form of aggregation in which the lifetime of the owned object is the same as that of the owner object</a:t>
            </a:r>
          </a:p>
          <a:p>
            <a:pPr marL="0" indent="0" eaLnBrk="1" hangingPunct="1">
              <a:buNone/>
            </a:pPr>
            <a:endParaRPr lang="en-US" altLang="en-US" dirty="0"/>
          </a:p>
          <a:p>
            <a:pPr eaLnBrk="1" hangingPunct="1"/>
            <a:r>
              <a:rPr lang="en-US" altLang="en-US" dirty="0"/>
              <a:t>Owned object is usually created as part of the owning object’s constructor, destroyed as part of owning object’s destructor</a:t>
            </a:r>
          </a:p>
        </p:txBody>
      </p:sp>
      <p:sp>
        <p:nvSpPr>
          <p:cNvPr id="100356"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6CCDB730-E9B3-469D-B4FC-AB8A5FC68CF1}" type="slidenum">
              <a:rPr lang="en-US" altLang="en-US" sz="1200" smtClean="0"/>
              <a:pPr>
                <a:spcBef>
                  <a:spcPct val="0"/>
                </a:spcBef>
                <a:buFontTx/>
                <a:buNone/>
              </a:pPr>
              <a:t>4</a:t>
            </a:fld>
            <a:endParaRPr lang="en-US" altLang="en-US" sz="1200"/>
          </a:p>
        </p:txBody>
      </p:sp>
      <p:cxnSp>
        <p:nvCxnSpPr>
          <p:cNvPr id="5" name="Straight Connector 4"/>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98425"/>
            <a:ext cx="7772400" cy="739775"/>
          </a:xfrm>
        </p:spPr>
        <p:txBody>
          <a:bodyPr/>
          <a:lstStyle/>
          <a:p>
            <a:r>
              <a:rPr lang="en-US" altLang="en-US" dirty="0"/>
              <a:t>Aggregation Example</a:t>
            </a:r>
          </a:p>
        </p:txBody>
      </p:sp>
      <p:sp>
        <p:nvSpPr>
          <p:cNvPr id="94212"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CE7537D8-F194-4BD8-9C5A-2829DA2FAC49}" type="slidenum">
              <a:rPr lang="en-US" altLang="en-US" sz="1200" smtClean="0"/>
              <a:pPr>
                <a:spcBef>
                  <a:spcPct val="0"/>
                </a:spcBef>
                <a:buFontTx/>
                <a:buNone/>
              </a:pPr>
              <a:t>5</a:t>
            </a:fld>
            <a:endParaRPr lang="en-US" altLang="en-US" sz="1200"/>
          </a:p>
        </p:txBody>
      </p:sp>
      <p:cxnSp>
        <p:nvCxnSpPr>
          <p:cNvPr id="5" name="Straight Connector 4"/>
          <p:cNvCxnSpPr/>
          <p:nvPr/>
        </p:nvCxnSpPr>
        <p:spPr>
          <a:xfrm>
            <a:off x="0" y="838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2" name="Content Placeholder 1">
            <a:extLst>
              <a:ext uri="{FF2B5EF4-FFF2-40B4-BE49-F238E27FC236}">
                <a16:creationId xmlns:a16="http://schemas.microsoft.com/office/drawing/2014/main" id="{61EA4BC4-4E04-E544-AF7C-1B1DC1EA3A52}"/>
              </a:ext>
            </a:extLst>
          </p:cNvPr>
          <p:cNvSpPr>
            <a:spLocks noGrp="1"/>
          </p:cNvSpPr>
          <p:nvPr>
            <p:ph idx="1"/>
          </p:nvPr>
        </p:nvSpPr>
        <p:spPr>
          <a:xfrm>
            <a:off x="457200" y="1193437"/>
            <a:ext cx="8229600" cy="5345475"/>
          </a:xfrm>
        </p:spPr>
        <p:txBody>
          <a:bodyPr/>
          <a:lstStyle/>
          <a:p>
            <a:pPr marL="0" indent="0">
              <a:buNone/>
            </a:pPr>
            <a:endParaRPr lang="en-US" dirty="0"/>
          </a:p>
          <a:p>
            <a:r>
              <a:rPr lang="en-US" dirty="0"/>
              <a:t>Consider a generalized </a:t>
            </a:r>
            <a:r>
              <a:rPr lang="en-US" b="1" dirty="0"/>
              <a:t>Car</a:t>
            </a:r>
            <a:r>
              <a:rPr lang="en-US" dirty="0"/>
              <a:t> class and a </a:t>
            </a:r>
            <a:r>
              <a:rPr lang="en-US" b="1" dirty="0"/>
              <a:t>Wheel</a:t>
            </a:r>
            <a:r>
              <a:rPr lang="en-US" dirty="0"/>
              <a:t> class.  </a:t>
            </a:r>
          </a:p>
          <a:p>
            <a:pPr lvl="1"/>
            <a:r>
              <a:rPr lang="en-US" dirty="0"/>
              <a:t>Car needs a Wheel object to function,</a:t>
            </a:r>
          </a:p>
          <a:p>
            <a:pPr lvl="1"/>
            <a:r>
              <a:rPr lang="en-US" dirty="0"/>
              <a:t>but Wheel can exist without a Car - it may be used in a Bike, Truck, Motorcycle, etc.</a:t>
            </a:r>
          </a:p>
        </p:txBody>
      </p:sp>
    </p:spTree>
    <p:extLst>
      <p:ext uri="{BB962C8B-B14F-4D97-AF65-F5344CB8AC3E}">
        <p14:creationId xmlns:p14="http://schemas.microsoft.com/office/powerpoint/2010/main" val="230936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98425"/>
            <a:ext cx="7772400" cy="739775"/>
          </a:xfrm>
        </p:spPr>
        <p:txBody>
          <a:bodyPr/>
          <a:lstStyle/>
          <a:p>
            <a:r>
              <a:rPr lang="en-US" altLang="en-US" dirty="0"/>
              <a:t>Composition Example</a:t>
            </a:r>
          </a:p>
        </p:txBody>
      </p:sp>
      <p:sp>
        <p:nvSpPr>
          <p:cNvPr id="94212"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CE7537D8-F194-4BD8-9C5A-2829DA2FAC49}" type="slidenum">
              <a:rPr lang="en-US" altLang="en-US" sz="1200" smtClean="0"/>
              <a:pPr>
                <a:spcBef>
                  <a:spcPct val="0"/>
                </a:spcBef>
                <a:buFontTx/>
                <a:buNone/>
              </a:pPr>
              <a:t>6</a:t>
            </a:fld>
            <a:endParaRPr lang="en-US" altLang="en-US" sz="1200"/>
          </a:p>
        </p:txBody>
      </p:sp>
      <p:cxnSp>
        <p:nvCxnSpPr>
          <p:cNvPr id="5" name="Straight Connector 4"/>
          <p:cNvCxnSpPr/>
          <p:nvPr/>
        </p:nvCxnSpPr>
        <p:spPr>
          <a:xfrm>
            <a:off x="0" y="838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2" name="Content Placeholder 1">
            <a:extLst>
              <a:ext uri="{FF2B5EF4-FFF2-40B4-BE49-F238E27FC236}">
                <a16:creationId xmlns:a16="http://schemas.microsoft.com/office/drawing/2014/main" id="{61EA4BC4-4E04-E544-AF7C-1B1DC1EA3A52}"/>
              </a:ext>
            </a:extLst>
          </p:cNvPr>
          <p:cNvSpPr>
            <a:spLocks noGrp="1"/>
          </p:cNvSpPr>
          <p:nvPr>
            <p:ph idx="1"/>
          </p:nvPr>
        </p:nvSpPr>
        <p:spPr>
          <a:xfrm>
            <a:off x="457200" y="1193437"/>
            <a:ext cx="8229600" cy="5345475"/>
          </a:xfrm>
        </p:spPr>
        <p:txBody>
          <a:bodyPr/>
          <a:lstStyle/>
          <a:p>
            <a:pPr marL="0" indent="0">
              <a:buNone/>
            </a:pPr>
            <a:endParaRPr lang="en-US" dirty="0"/>
          </a:p>
          <a:p>
            <a:r>
              <a:rPr lang="en-US" dirty="0"/>
              <a:t>Now consider a </a:t>
            </a:r>
            <a:r>
              <a:rPr lang="en-US" b="1" dirty="0"/>
              <a:t>Car</a:t>
            </a:r>
            <a:r>
              <a:rPr lang="en-US" dirty="0"/>
              <a:t> class and a engine class that is a specific type of engine, called </a:t>
            </a:r>
            <a:r>
              <a:rPr lang="en-US" b="1" dirty="0" err="1"/>
              <a:t>SpecificEngine</a:t>
            </a:r>
            <a:r>
              <a:rPr lang="en-US" b="1" dirty="0"/>
              <a:t> </a:t>
            </a:r>
            <a:r>
              <a:rPr lang="en-US" dirty="0"/>
              <a:t>that is specific to that car, meaning that it cannot be used in any other car.</a:t>
            </a:r>
          </a:p>
          <a:p>
            <a:pPr lvl="1"/>
            <a:r>
              <a:rPr lang="en-US" dirty="0"/>
              <a:t>For example, a Mazda RX8 (and RX7) has a rotary engine. Very few cars have a rotary engine.</a:t>
            </a:r>
          </a:p>
          <a:p>
            <a:pPr lvl="1"/>
            <a:r>
              <a:rPr lang="en-US" dirty="0"/>
              <a:t>An object of Car class cannot exist without an object of </a:t>
            </a:r>
            <a:r>
              <a:rPr lang="en-US" dirty="0" err="1"/>
              <a:t>SpecificEngine</a:t>
            </a:r>
            <a:r>
              <a:rPr lang="en-US" dirty="0"/>
              <a:t> class, and an object of </a:t>
            </a:r>
            <a:r>
              <a:rPr lang="en-US" dirty="0" err="1"/>
              <a:t>SpecificEngine</a:t>
            </a:r>
            <a:r>
              <a:rPr lang="en-US" dirty="0"/>
              <a:t> has no significance without Car class.</a:t>
            </a:r>
          </a:p>
          <a:p>
            <a:pPr lvl="1"/>
            <a:r>
              <a:rPr lang="en-US" dirty="0"/>
              <a:t>i.e., Car class solely “owns” the </a:t>
            </a:r>
            <a:r>
              <a:rPr lang="en-US" dirty="0" err="1"/>
              <a:t>SpecificEngine</a:t>
            </a:r>
            <a:r>
              <a:rPr lang="en-US" dirty="0"/>
              <a:t> class</a:t>
            </a:r>
          </a:p>
        </p:txBody>
      </p:sp>
    </p:spTree>
    <p:extLst>
      <p:ext uri="{BB962C8B-B14F-4D97-AF65-F5344CB8AC3E}">
        <p14:creationId xmlns:p14="http://schemas.microsoft.com/office/powerpoint/2010/main" val="234922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98425"/>
            <a:ext cx="7772400" cy="739775"/>
          </a:xfrm>
        </p:spPr>
        <p:txBody>
          <a:bodyPr/>
          <a:lstStyle/>
          <a:p>
            <a:pPr eaLnBrk="1" hangingPunct="1"/>
            <a:r>
              <a:rPr lang="en-US" altLang="en-US" dirty="0"/>
              <a:t>Object Composition</a:t>
            </a:r>
          </a:p>
        </p:txBody>
      </p:sp>
      <p:sp>
        <p:nvSpPr>
          <p:cNvPr id="94211" name="Rectangle 3"/>
          <p:cNvSpPr>
            <a:spLocks noGrp="1" noChangeArrowheads="1"/>
          </p:cNvSpPr>
          <p:nvPr>
            <p:ph idx="1"/>
          </p:nvPr>
        </p:nvSpPr>
        <p:spPr>
          <a:xfrm>
            <a:off x="228600" y="1219200"/>
            <a:ext cx="8686800" cy="5029200"/>
          </a:xfrm>
        </p:spPr>
        <p:txBody>
          <a:bodyPr>
            <a:normAutofit/>
          </a:bodyPr>
          <a:lstStyle/>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class </a:t>
            </a:r>
            <a:r>
              <a:rPr lang="en-US" altLang="en-US" sz="2200" b="1" dirty="0" err="1">
                <a:solidFill>
                  <a:srgbClr val="3D8963"/>
                </a:solidFill>
                <a:latin typeface="Courier New" panose="02070309020205020404" pitchFamily="49" charset="0"/>
              </a:rPr>
              <a:t>StudentInfo</a:t>
            </a:r>
            <a:r>
              <a:rPr lang="en-US" altLang="en-US" sz="2200" b="1" dirty="0">
                <a:solidFill>
                  <a:srgbClr val="3D8963"/>
                </a:solidFill>
                <a:latin typeface="Courier New" panose="02070309020205020404" pitchFamily="49" charset="0"/>
              </a:rPr>
              <a:t> {</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private:</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string </a:t>
            </a:r>
            <a:r>
              <a:rPr lang="en-US" altLang="en-US" sz="2200" b="1" dirty="0" err="1">
                <a:solidFill>
                  <a:srgbClr val="3D8963"/>
                </a:solidFill>
                <a:latin typeface="Courier New" panose="02070309020205020404" pitchFamily="49" charset="0"/>
              </a:rPr>
              <a:t>firstName</a:t>
            </a: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lastName</a:t>
            </a:r>
            <a:r>
              <a:rPr lang="en-US" altLang="en-US" sz="2200" b="1" dirty="0">
                <a:solidFill>
                  <a:srgbClr val="3D8963"/>
                </a:solidFill>
                <a:latin typeface="Courier New" panose="02070309020205020404" pitchFamily="49" charset="0"/>
              </a:rPr>
              <a:t>;</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a:t>
            </a:r>
          </a:p>
          <a:p>
            <a:pPr eaLnBrk="1" hangingPunct="1">
              <a:lnSpc>
                <a:spcPct val="85000"/>
              </a:lnSpc>
              <a:spcBef>
                <a:spcPct val="0"/>
              </a:spcBef>
              <a:buFontTx/>
              <a:buNone/>
            </a:pPr>
            <a:endParaRPr lang="en-US" altLang="en-US" sz="2200" b="1" dirty="0">
              <a:solidFill>
                <a:srgbClr val="3D8963"/>
              </a:solidFill>
              <a:latin typeface="Courier New" panose="02070309020205020404" pitchFamily="49" charset="0"/>
            </a:endParaRP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class Student {</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private:</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a:t>
            </a:r>
            <a:r>
              <a:rPr lang="en-US" altLang="en-US" sz="2200" b="1" dirty="0" err="1">
                <a:solidFill>
                  <a:schemeClr val="accent2"/>
                </a:solidFill>
                <a:latin typeface="Courier New" panose="02070309020205020404" pitchFamily="49" charset="0"/>
              </a:rPr>
              <a:t>StudentInfo</a:t>
            </a: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personalData</a:t>
            </a:r>
            <a:r>
              <a:rPr lang="en-US" altLang="en-US" sz="2200" b="1" dirty="0">
                <a:solidFill>
                  <a:srgbClr val="3D8963"/>
                </a:solidFill>
                <a:latin typeface="Courier New" panose="02070309020205020404" pitchFamily="49" charset="0"/>
              </a:rPr>
              <a:t>;</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publice</a:t>
            </a:r>
            <a:r>
              <a:rPr lang="en-US" altLang="en-US" sz="2200" b="1" dirty="0">
                <a:solidFill>
                  <a:srgbClr val="3D8963"/>
                </a:solidFill>
                <a:latin typeface="Courier New" panose="02070309020205020404" pitchFamily="49" charset="0"/>
              </a:rPr>
              <a:t>:</a:t>
            </a:r>
          </a:p>
          <a:p>
            <a:pPr>
              <a:lnSpc>
                <a:spcPct val="85000"/>
              </a:lnSpc>
              <a:spcBef>
                <a:spcPct val="0"/>
              </a:spcBef>
              <a:buNone/>
            </a:pPr>
            <a:r>
              <a:rPr lang="en-US" altLang="en-US" sz="2200" b="1" dirty="0">
                <a:solidFill>
                  <a:srgbClr val="3D8963"/>
                </a:solidFill>
                <a:latin typeface="Courier New" panose="02070309020205020404" pitchFamily="49" charset="0"/>
              </a:rPr>
              <a:t>		  Student(string </a:t>
            </a:r>
            <a:r>
              <a:rPr lang="en-US" altLang="en-US" sz="2200" b="1" dirty="0" err="1">
                <a:solidFill>
                  <a:srgbClr val="3D8963"/>
                </a:solidFill>
                <a:latin typeface="Courier New" panose="02070309020205020404" pitchFamily="49" charset="0"/>
              </a:rPr>
              <a:t>fname</a:t>
            </a:r>
            <a:r>
              <a:rPr lang="en-US" altLang="en-US" sz="2200" b="1" dirty="0">
                <a:solidFill>
                  <a:srgbClr val="3D8963"/>
                </a:solidFill>
                <a:latin typeface="Courier New" panose="02070309020205020404" pitchFamily="49" charset="0"/>
              </a:rPr>
              <a:t>, string </a:t>
            </a:r>
            <a:r>
              <a:rPr lang="en-US" altLang="en-US" sz="2200" b="1" dirty="0" err="1">
                <a:solidFill>
                  <a:srgbClr val="3D8963"/>
                </a:solidFill>
                <a:latin typeface="Courier New" panose="02070309020205020404" pitchFamily="49" charset="0"/>
              </a:rPr>
              <a:t>lname</a:t>
            </a:r>
            <a:r>
              <a:rPr lang="en-US" altLang="en-US" sz="2200" b="1" dirty="0">
                <a:solidFill>
                  <a:srgbClr val="3D8963"/>
                </a:solidFill>
                <a:latin typeface="Courier New" panose="02070309020205020404" pitchFamily="49" charset="0"/>
              </a:rPr>
              <a:t>) {</a:t>
            </a:r>
          </a:p>
          <a:p>
            <a:pPr>
              <a:lnSpc>
                <a:spcPct val="85000"/>
              </a:lnSpc>
              <a:spcBef>
                <a:spcPct val="0"/>
              </a:spcBef>
              <a:buNone/>
            </a:pP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firstName</a:t>
            </a:r>
            <a:r>
              <a:rPr lang="en-US" altLang="en-US" sz="2200" b="1" dirty="0">
                <a:solidFill>
                  <a:srgbClr val="3D8963"/>
                </a:solidFill>
                <a:latin typeface="Courier New" panose="02070309020205020404" pitchFamily="49" charset="0"/>
              </a:rPr>
              <a:t> = </a:t>
            </a:r>
            <a:r>
              <a:rPr lang="en-US" altLang="en-US" sz="2200" b="1" dirty="0" err="1">
                <a:solidFill>
                  <a:srgbClr val="3D8963"/>
                </a:solidFill>
                <a:latin typeface="Courier New" panose="02070309020205020404" pitchFamily="49" charset="0"/>
              </a:rPr>
              <a:t>fname</a:t>
            </a:r>
            <a:r>
              <a:rPr lang="en-US" altLang="en-US" sz="2200" b="1" dirty="0">
                <a:solidFill>
                  <a:srgbClr val="3D8963"/>
                </a:solidFill>
                <a:latin typeface="Courier New" panose="02070309020205020404" pitchFamily="49" charset="0"/>
              </a:rPr>
              <a:t>;</a:t>
            </a:r>
          </a:p>
          <a:p>
            <a:pPr>
              <a:lnSpc>
                <a:spcPct val="85000"/>
              </a:lnSpc>
              <a:spcBef>
                <a:spcPct val="0"/>
              </a:spcBef>
              <a:buNone/>
            </a:pP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lastName</a:t>
            </a:r>
            <a:r>
              <a:rPr lang="en-US" altLang="en-US" sz="2200" b="1" dirty="0">
                <a:solidFill>
                  <a:srgbClr val="3D8963"/>
                </a:solidFill>
                <a:latin typeface="Courier New" panose="02070309020205020404" pitchFamily="49" charset="0"/>
              </a:rPr>
              <a:t> = </a:t>
            </a:r>
            <a:r>
              <a:rPr lang="en-US" altLang="en-US" sz="2200" b="1" dirty="0" err="1">
                <a:solidFill>
                  <a:srgbClr val="3D8963"/>
                </a:solidFill>
                <a:latin typeface="Courier New" panose="02070309020205020404" pitchFamily="49" charset="0"/>
              </a:rPr>
              <a:t>lname</a:t>
            </a:r>
            <a:r>
              <a:rPr lang="en-US" altLang="en-US" sz="2200" b="1" dirty="0">
                <a:solidFill>
                  <a:srgbClr val="3D8963"/>
                </a:solidFill>
                <a:latin typeface="Courier New" panose="02070309020205020404" pitchFamily="49" charset="0"/>
              </a:rPr>
              <a:t>;</a:t>
            </a:r>
          </a:p>
          <a:p>
            <a:pPr>
              <a:lnSpc>
                <a:spcPct val="85000"/>
              </a:lnSpc>
              <a:spcBef>
                <a:spcPct val="0"/>
              </a:spcBef>
              <a:buNone/>
            </a:pPr>
            <a:r>
              <a:rPr lang="en-US" altLang="en-US" sz="2200" b="1" dirty="0">
                <a:solidFill>
                  <a:srgbClr val="3D8963"/>
                </a:solidFill>
                <a:latin typeface="Courier New" panose="02070309020205020404" pitchFamily="49" charset="0"/>
              </a:rPr>
              <a:t>		  }</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a:t>
            </a:r>
          </a:p>
        </p:txBody>
      </p:sp>
      <p:sp>
        <p:nvSpPr>
          <p:cNvPr id="94212"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CE7537D8-F194-4BD8-9C5A-2829DA2FAC49}" type="slidenum">
              <a:rPr lang="en-US" altLang="en-US" sz="1200" smtClean="0"/>
              <a:pPr>
                <a:spcBef>
                  <a:spcPct val="0"/>
                </a:spcBef>
                <a:buFontTx/>
                <a:buNone/>
              </a:pPr>
              <a:t>7</a:t>
            </a:fld>
            <a:endParaRPr lang="en-US" altLang="en-US" sz="1200"/>
          </a:p>
        </p:txBody>
      </p:sp>
      <p:cxnSp>
        <p:nvCxnSpPr>
          <p:cNvPr id="5" name="Straight Connector 4"/>
          <p:cNvCxnSpPr/>
          <p:nvPr/>
        </p:nvCxnSpPr>
        <p:spPr>
          <a:xfrm>
            <a:off x="0" y="8382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457200" y="0"/>
            <a:ext cx="8229600" cy="639762"/>
          </a:xfrm>
        </p:spPr>
        <p:txBody>
          <a:bodyPr/>
          <a:lstStyle/>
          <a:p>
            <a:pPr eaLnBrk="1" hangingPunct="1"/>
            <a:r>
              <a:rPr lang="en-US" altLang="en-US" dirty="0"/>
              <a:t>Member Initialization Lists</a:t>
            </a:r>
          </a:p>
        </p:txBody>
      </p:sp>
      <p:sp>
        <p:nvSpPr>
          <p:cNvPr id="96259" name="Content Placeholder 2"/>
          <p:cNvSpPr>
            <a:spLocks noGrp="1"/>
          </p:cNvSpPr>
          <p:nvPr>
            <p:ph idx="1"/>
          </p:nvPr>
        </p:nvSpPr>
        <p:spPr>
          <a:xfrm>
            <a:off x="228600" y="1295400"/>
            <a:ext cx="8763000" cy="4800600"/>
          </a:xfrm>
        </p:spPr>
        <p:txBody>
          <a:bodyPr/>
          <a:lstStyle/>
          <a:p>
            <a:pPr eaLnBrk="1" hangingPunct="1"/>
            <a:r>
              <a:rPr lang="en-US" altLang="en-US" dirty="0"/>
              <a:t>Used in constructors for classes involved in aggregation.</a:t>
            </a:r>
          </a:p>
          <a:p>
            <a:pPr eaLnBrk="1" hangingPunct="1"/>
            <a:r>
              <a:rPr lang="en-US" altLang="en-US" dirty="0"/>
              <a:t>Allows constructor for enclosing class to pass arguments to the constructor of the enclosed class</a:t>
            </a:r>
          </a:p>
          <a:p>
            <a:pPr eaLnBrk="1" hangingPunct="1"/>
            <a:r>
              <a:rPr lang="en-US" altLang="en-US" dirty="0"/>
              <a:t>Notation:</a:t>
            </a:r>
          </a:p>
          <a:p>
            <a:pPr marL="0" indent="0" eaLnBrk="1" hangingPunct="1">
              <a:buNone/>
            </a:pPr>
            <a:endParaRPr lang="en-US" altLang="en-US" dirty="0"/>
          </a:p>
          <a:p>
            <a:pPr eaLnBrk="1" hangingPunct="1">
              <a:buFontTx/>
              <a:buNone/>
            </a:pPr>
            <a:r>
              <a:rPr lang="en-US" altLang="en-US" sz="2300" b="1" dirty="0" err="1">
                <a:latin typeface="Courier New" panose="02070309020205020404" pitchFamily="49" charset="0"/>
                <a:cs typeface="Courier New" panose="02070309020205020404" pitchFamily="49" charset="0"/>
              </a:rPr>
              <a:t>owner_class</a:t>
            </a:r>
            <a:r>
              <a:rPr lang="en-US" altLang="en-US" sz="2300" b="1" dirty="0">
                <a:latin typeface="Courier New" panose="02070309020205020404" pitchFamily="49" charset="0"/>
                <a:cs typeface="Courier New" panose="02070309020205020404" pitchFamily="49" charset="0"/>
              </a:rPr>
              <a:t>(parameters):</a:t>
            </a:r>
            <a:r>
              <a:rPr lang="en-US" altLang="en-US" sz="2300" b="1" dirty="0" err="1">
                <a:latin typeface="Courier New" panose="02070309020205020404" pitchFamily="49" charset="0"/>
                <a:cs typeface="Courier New" panose="02070309020205020404" pitchFamily="49" charset="0"/>
              </a:rPr>
              <a:t>owned_class</a:t>
            </a:r>
            <a:r>
              <a:rPr lang="en-US" altLang="en-US" sz="2300" b="1" dirty="0">
                <a:latin typeface="Courier New" panose="02070309020205020404" pitchFamily="49" charset="0"/>
                <a:cs typeface="Courier New" panose="02070309020205020404" pitchFamily="49" charset="0"/>
              </a:rPr>
              <a:t>(parameters);</a:t>
            </a:r>
          </a:p>
        </p:txBody>
      </p:sp>
      <p:sp>
        <p:nvSpPr>
          <p:cNvPr id="96260"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B1FC9E9E-F4C9-4DD8-94D7-6CC3C4A1384F}" type="slidenum">
              <a:rPr lang="en-US" altLang="en-US" sz="1200" smtClean="0"/>
              <a:pPr>
                <a:spcBef>
                  <a:spcPct val="0"/>
                </a:spcBef>
                <a:buFontTx/>
                <a:buNone/>
              </a:pPr>
              <a:t>8</a:t>
            </a:fld>
            <a:endParaRPr lang="en-US" altLang="en-US" sz="1200"/>
          </a:p>
        </p:txBody>
      </p:sp>
      <p:cxnSp>
        <p:nvCxnSpPr>
          <p:cNvPr id="5" name="Straight Connector 4"/>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457200" y="66025"/>
            <a:ext cx="8229600" cy="639762"/>
          </a:xfrm>
        </p:spPr>
        <p:txBody>
          <a:bodyPr/>
          <a:lstStyle/>
          <a:p>
            <a:pPr eaLnBrk="1" hangingPunct="1"/>
            <a:r>
              <a:rPr lang="en-US" altLang="en-US" dirty="0"/>
              <a:t>Member Initialization Lists</a:t>
            </a:r>
          </a:p>
        </p:txBody>
      </p:sp>
      <p:sp>
        <p:nvSpPr>
          <p:cNvPr id="97283" name="Content Placeholder 2"/>
          <p:cNvSpPr>
            <a:spLocks noGrp="1"/>
          </p:cNvSpPr>
          <p:nvPr>
            <p:ph idx="1"/>
          </p:nvPr>
        </p:nvSpPr>
        <p:spPr>
          <a:xfrm>
            <a:off x="381000" y="990600"/>
            <a:ext cx="8763000" cy="5181600"/>
          </a:xfrm>
        </p:spPr>
        <p:txBody>
          <a:bodyPr>
            <a:normAutofit/>
          </a:bodyPr>
          <a:lstStyle/>
          <a:p>
            <a:pPr eaLnBrk="1" hangingPunct="1">
              <a:buFontTx/>
              <a:buNone/>
            </a:pPr>
            <a:r>
              <a:rPr lang="en-US" altLang="en-US" dirty="0"/>
              <a:t>Use:</a:t>
            </a:r>
          </a:p>
          <a:p>
            <a:pPr eaLnBrk="1" hangingPunct="1">
              <a:buFontTx/>
              <a:buNone/>
            </a:pPr>
            <a:endParaRPr lang="en-US" altLang="en-US" dirty="0"/>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class </a:t>
            </a:r>
            <a:r>
              <a:rPr lang="en-US" altLang="en-US" sz="2200" b="1" dirty="0" err="1">
                <a:solidFill>
                  <a:srgbClr val="3D8963"/>
                </a:solidFill>
                <a:latin typeface="Courier New" panose="02070309020205020404" pitchFamily="49" charset="0"/>
              </a:rPr>
              <a:t>StudentInfo</a:t>
            </a:r>
            <a:r>
              <a:rPr lang="en-US" altLang="en-US" sz="2200" b="1" dirty="0">
                <a:solidFill>
                  <a:srgbClr val="3D8963"/>
                </a:solidFill>
                <a:latin typeface="Courier New" panose="02070309020205020404" pitchFamily="49" charset="0"/>
              </a:rPr>
              <a:t>  {</a:t>
            </a:r>
          </a:p>
          <a:p>
            <a:pPr>
              <a:lnSpc>
                <a:spcPct val="85000"/>
              </a:lnSpc>
              <a:spcBef>
                <a:spcPct val="0"/>
              </a:spcBef>
              <a:buNone/>
            </a:pPr>
            <a:r>
              <a:rPr lang="en-US" altLang="en-US" sz="2200" b="1" dirty="0">
                <a:solidFill>
                  <a:srgbClr val="3D8963"/>
                </a:solidFill>
                <a:latin typeface="Courier New" panose="02070309020205020404" pitchFamily="49" charset="0"/>
              </a:rPr>
              <a:t>	 string </a:t>
            </a:r>
            <a:r>
              <a:rPr lang="en-US" altLang="en-US" sz="2200" b="1" dirty="0" err="1">
                <a:solidFill>
                  <a:srgbClr val="3D8963"/>
                </a:solidFill>
                <a:latin typeface="Courier New" panose="02070309020205020404" pitchFamily="49" charset="0"/>
              </a:rPr>
              <a:t>firstName</a:t>
            </a: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lastName</a:t>
            </a:r>
            <a:r>
              <a:rPr lang="en-US" altLang="en-US" sz="2200" b="1" dirty="0">
                <a:solidFill>
                  <a:srgbClr val="3D8963"/>
                </a:solidFill>
                <a:latin typeface="Courier New" panose="02070309020205020404" pitchFamily="49" charset="0"/>
              </a:rPr>
              <a:t>;</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a:t>
            </a:r>
          </a:p>
          <a:p>
            <a:pPr eaLnBrk="1" hangingPunct="1">
              <a:lnSpc>
                <a:spcPct val="85000"/>
              </a:lnSpc>
              <a:spcBef>
                <a:spcPct val="0"/>
              </a:spcBef>
              <a:buFontTx/>
              <a:buNone/>
            </a:pPr>
            <a:endParaRPr lang="en-US" altLang="en-US" sz="2200" b="1" dirty="0">
              <a:solidFill>
                <a:srgbClr val="3D8963"/>
              </a:solidFill>
              <a:latin typeface="Courier New" panose="02070309020205020404" pitchFamily="49" charset="0"/>
            </a:endParaRP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class Student {</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private:</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StudentInfo</a:t>
            </a:r>
            <a:r>
              <a:rPr lang="en-US" altLang="en-US" sz="2200" b="1" dirty="0">
                <a:solidFill>
                  <a:srgbClr val="3D8963"/>
                </a:solidFill>
                <a:latin typeface="Courier New" panose="02070309020205020404" pitchFamily="49" charset="0"/>
              </a:rPr>
              <a:t> </a:t>
            </a:r>
            <a:r>
              <a:rPr lang="en-US" altLang="en-US" sz="2200" b="1" dirty="0" err="1">
                <a:solidFill>
                  <a:srgbClr val="3D8963"/>
                </a:solidFill>
                <a:latin typeface="Courier New" panose="02070309020205020404" pitchFamily="49" charset="0"/>
              </a:rPr>
              <a:t>personalData</a:t>
            </a:r>
            <a:r>
              <a:rPr lang="en-US" altLang="en-US" sz="2200" b="1" dirty="0">
                <a:solidFill>
                  <a:srgbClr val="3D8963"/>
                </a:solidFill>
                <a:latin typeface="Courier New" panose="02070309020205020404" pitchFamily="49" charset="0"/>
              </a:rPr>
              <a:t>;</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public:</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		 Student(string </a:t>
            </a:r>
            <a:r>
              <a:rPr lang="en-US" altLang="en-US" sz="2200" b="1" dirty="0" err="1">
                <a:solidFill>
                  <a:srgbClr val="3D8963"/>
                </a:solidFill>
                <a:latin typeface="Courier New" panose="02070309020205020404" pitchFamily="49" charset="0"/>
              </a:rPr>
              <a:t>fname</a:t>
            </a:r>
            <a:r>
              <a:rPr lang="en-US" altLang="en-US" sz="2200" b="1" dirty="0">
                <a:solidFill>
                  <a:srgbClr val="3D8963"/>
                </a:solidFill>
                <a:latin typeface="Courier New" panose="02070309020205020404" pitchFamily="49" charset="0"/>
              </a:rPr>
              <a:t>, string </a:t>
            </a:r>
            <a:r>
              <a:rPr lang="en-US" altLang="en-US" sz="2200" b="1" dirty="0" err="1">
                <a:solidFill>
                  <a:srgbClr val="3D8963"/>
                </a:solidFill>
                <a:latin typeface="Courier New" panose="02070309020205020404" pitchFamily="49" charset="0"/>
              </a:rPr>
              <a:t>lname</a:t>
            </a:r>
            <a:r>
              <a:rPr lang="en-US" altLang="en-US" sz="2200" b="1" dirty="0">
                <a:solidFill>
                  <a:srgbClr val="C00000"/>
                </a:solidFill>
                <a:latin typeface="Courier New" panose="02070309020205020404" pitchFamily="49" charset="0"/>
              </a:rPr>
              <a:t>):</a:t>
            </a:r>
          </a:p>
          <a:p>
            <a:pPr eaLnBrk="1" hangingPunct="1">
              <a:lnSpc>
                <a:spcPct val="85000"/>
              </a:lnSpc>
              <a:spcBef>
                <a:spcPct val="0"/>
              </a:spcBef>
              <a:buFontTx/>
              <a:buNone/>
            </a:pPr>
            <a:r>
              <a:rPr lang="en-US" altLang="en-US" sz="2200" b="1" dirty="0">
                <a:solidFill>
                  <a:srgbClr val="C00000"/>
                </a:solidFill>
                <a:latin typeface="Courier New" panose="02070309020205020404" pitchFamily="49" charset="0"/>
              </a:rPr>
              <a:t>      	</a:t>
            </a:r>
            <a:r>
              <a:rPr lang="en-US" altLang="en-US" sz="2200" b="1" dirty="0" err="1">
                <a:solidFill>
                  <a:srgbClr val="C00000"/>
                </a:solidFill>
                <a:latin typeface="Courier New" panose="02070309020205020404" pitchFamily="49" charset="0"/>
              </a:rPr>
              <a:t>StudentInfo</a:t>
            </a:r>
            <a:r>
              <a:rPr lang="en-US" altLang="en-US" sz="2200" b="1" dirty="0">
                <a:solidFill>
                  <a:srgbClr val="C00000"/>
                </a:solidFill>
                <a:latin typeface="Courier New" panose="02070309020205020404" pitchFamily="49" charset="0"/>
              </a:rPr>
              <a:t>(</a:t>
            </a:r>
            <a:r>
              <a:rPr lang="en-US" altLang="en-US" sz="2200" b="1" dirty="0" err="1">
                <a:solidFill>
                  <a:srgbClr val="C00000"/>
                </a:solidFill>
                <a:latin typeface="Courier New" panose="02070309020205020404" pitchFamily="49" charset="0"/>
              </a:rPr>
              <a:t>fname</a:t>
            </a:r>
            <a:r>
              <a:rPr lang="en-US" altLang="en-US" sz="2200" b="1" dirty="0">
                <a:solidFill>
                  <a:srgbClr val="C00000"/>
                </a:solidFill>
                <a:latin typeface="Courier New" panose="02070309020205020404" pitchFamily="49" charset="0"/>
              </a:rPr>
              <a:t>, </a:t>
            </a:r>
            <a:r>
              <a:rPr lang="en-US" altLang="en-US" sz="2200" b="1" dirty="0" err="1">
                <a:solidFill>
                  <a:srgbClr val="C00000"/>
                </a:solidFill>
                <a:latin typeface="Courier New" panose="02070309020205020404" pitchFamily="49" charset="0"/>
              </a:rPr>
              <a:t>lname</a:t>
            </a:r>
            <a:r>
              <a:rPr lang="en-US" altLang="en-US" sz="2200" b="1" dirty="0">
                <a:solidFill>
                  <a:srgbClr val="C00000"/>
                </a:solidFill>
                <a:latin typeface="Courier New" panose="02070309020205020404" pitchFamily="49" charset="0"/>
              </a:rPr>
              <a:t>);</a:t>
            </a:r>
          </a:p>
          <a:p>
            <a:pPr eaLnBrk="1" hangingPunct="1">
              <a:lnSpc>
                <a:spcPct val="85000"/>
              </a:lnSpc>
              <a:spcBef>
                <a:spcPct val="0"/>
              </a:spcBef>
              <a:buFontTx/>
              <a:buNone/>
            </a:pPr>
            <a:r>
              <a:rPr lang="en-US" altLang="en-US" sz="2200" b="1" dirty="0">
                <a:solidFill>
                  <a:srgbClr val="3D8963"/>
                </a:solidFill>
                <a:latin typeface="Courier New" panose="02070309020205020404" pitchFamily="49" charset="0"/>
              </a:rPr>
              <a:t>};</a:t>
            </a:r>
          </a:p>
          <a:p>
            <a:pPr eaLnBrk="1" hangingPunct="1">
              <a:buFontTx/>
              <a:buNone/>
            </a:pPr>
            <a:endParaRPr lang="en-US" altLang="en-US" sz="2800" b="1" dirty="0">
              <a:solidFill>
                <a:srgbClr val="3D8963"/>
              </a:solidFill>
              <a:latin typeface="Courier New" panose="02070309020205020404" pitchFamily="49" charset="0"/>
              <a:cs typeface="Courier New" panose="02070309020205020404" pitchFamily="49" charset="0"/>
            </a:endParaRPr>
          </a:p>
        </p:txBody>
      </p:sp>
      <p:sp>
        <p:nvSpPr>
          <p:cNvPr id="97284" name="Slide Number Placeholder 3"/>
          <p:cNvSpPr>
            <a:spLocks noGrp="1"/>
          </p:cNvSpPr>
          <p:nvPr>
            <p:ph type="sldNum" sz="quarter" idx="4294967295"/>
          </p:nvPr>
        </p:nvSpPr>
        <p:spPr>
          <a:xfrm>
            <a:off x="457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11-</a:t>
            </a:r>
            <a:fld id="{9AD0A906-DD0B-43AD-8127-33C32E1FFFA2}" type="slidenum">
              <a:rPr lang="en-US" altLang="en-US" sz="1200" smtClean="0"/>
              <a:pPr>
                <a:spcBef>
                  <a:spcPct val="0"/>
                </a:spcBef>
                <a:buFontTx/>
                <a:buNone/>
              </a:pPr>
              <a:t>9</a:t>
            </a:fld>
            <a:endParaRPr lang="en-US" altLang="en-US" sz="1200"/>
          </a:p>
        </p:txBody>
      </p:sp>
      <p:cxnSp>
        <p:nvCxnSpPr>
          <p:cNvPr id="5" name="Straight Connector 4"/>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13702</TotalTime>
  <Words>818</Words>
  <Application>Microsoft Macintosh PowerPoint</Application>
  <PresentationFormat>On-screen Show (4:3)</PresentationFormat>
  <Paragraphs>186</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Tahoma</vt:lpstr>
      <vt:lpstr>Times New Roman</vt:lpstr>
      <vt:lpstr>Office Theme</vt:lpstr>
      <vt:lpstr>11.11  Aggregation and Composition (Composition discussed in Chapter 7)</vt:lpstr>
      <vt:lpstr>Aggregation and Composition</vt:lpstr>
      <vt:lpstr>Aggregation and Composition</vt:lpstr>
      <vt:lpstr>Aggregation, Composition, and Object Lifetimes</vt:lpstr>
      <vt:lpstr>Aggregation Example</vt:lpstr>
      <vt:lpstr>Composition Example</vt:lpstr>
      <vt:lpstr>Object Composition</vt:lpstr>
      <vt:lpstr>Member Initialization Lists</vt:lpstr>
      <vt:lpstr>Member Initialization Lists</vt:lpstr>
      <vt:lpstr>Member Initialization Lists</vt:lpstr>
      <vt:lpstr>Object Composition</vt:lpstr>
      <vt:lpstr>Object Composition</vt:lpstr>
      <vt:lpstr>Aggregation Through Pointers</vt:lpstr>
      <vt:lpstr>Aggregation Through Pointers</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M Lowe</dc:creator>
  <cp:lastModifiedBy>Microsoft Office User</cp:lastModifiedBy>
  <cp:revision>76</cp:revision>
  <cp:lastPrinted>2019-04-08T15:27:13Z</cp:lastPrinted>
  <dcterms:created xsi:type="dcterms:W3CDTF">2013-06-20T05:02:42Z</dcterms:created>
  <dcterms:modified xsi:type="dcterms:W3CDTF">2019-04-08T21:14:31Z</dcterms:modified>
</cp:coreProperties>
</file>